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7" r:id="rId2"/>
    <p:sldId id="258" r:id="rId3"/>
    <p:sldId id="259" r:id="rId4"/>
    <p:sldId id="263" r:id="rId5"/>
    <p:sldId id="291" r:id="rId6"/>
    <p:sldId id="265" r:id="rId7"/>
    <p:sldId id="264" r:id="rId8"/>
    <p:sldId id="268" r:id="rId9"/>
    <p:sldId id="288" r:id="rId10"/>
    <p:sldId id="287" r:id="rId11"/>
    <p:sldId id="289" r:id="rId12"/>
    <p:sldId id="286" r:id="rId13"/>
    <p:sldId id="290" r:id="rId14"/>
    <p:sldId id="269" r:id="rId15"/>
    <p:sldId id="270" r:id="rId16"/>
    <p:sldId id="271" r:id="rId17"/>
    <p:sldId id="306" r:id="rId18"/>
    <p:sldId id="307" r:id="rId19"/>
    <p:sldId id="308" r:id="rId20"/>
    <p:sldId id="272" r:id="rId21"/>
    <p:sldId id="276" r:id="rId22"/>
    <p:sldId id="293" r:id="rId23"/>
    <p:sldId id="294" r:id="rId24"/>
    <p:sldId id="292" r:id="rId25"/>
    <p:sldId id="277" r:id="rId26"/>
    <p:sldId id="279" r:id="rId27"/>
    <p:sldId id="280" r:id="rId28"/>
    <p:sldId id="282" r:id="rId29"/>
    <p:sldId id="283" r:id="rId30"/>
    <p:sldId id="295" r:id="rId31"/>
    <p:sldId id="310" r:id="rId32"/>
    <p:sldId id="278" r:id="rId33"/>
    <p:sldId id="309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12" r:id="rId45"/>
    <p:sldId id="313" r:id="rId46"/>
    <p:sldId id="314" r:id="rId47"/>
    <p:sldId id="315" r:id="rId48"/>
    <p:sldId id="316" r:id="rId49"/>
    <p:sldId id="311" r:id="rId50"/>
    <p:sldId id="317" r:id="rId51"/>
    <p:sldId id="319" r:id="rId52"/>
    <p:sldId id="320" r:id="rId53"/>
    <p:sldId id="322" r:id="rId54"/>
    <p:sldId id="321" r:id="rId55"/>
    <p:sldId id="323" r:id="rId5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0" d="100"/>
          <a:sy n="110" d="100"/>
        </p:scale>
        <p:origin x="-72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2FF1D2-81F5-4E94-A8D9-D191BDC93867}" type="doc">
      <dgm:prSet loTypeId="urn:microsoft.com/office/officeart/2005/8/layout/cycle6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B0A200F8-7333-4D79-8574-8DED3181B4A3}">
      <dgm:prSet phldrT="[텍스트]"/>
      <dgm:spPr/>
      <dgm:t>
        <a:bodyPr/>
        <a:lstStyle/>
        <a:p>
          <a:pPr latinLnBrk="1"/>
          <a:r>
            <a:rPr lang="ko-KR" altLang="en-US" b="1" dirty="0" smtClean="0"/>
            <a:t>각종 센서</a:t>
          </a:r>
          <a:endParaRPr lang="ko-KR" altLang="en-US" b="1" dirty="0"/>
        </a:p>
      </dgm:t>
    </dgm:pt>
    <dgm:pt modelId="{397EEBF8-FF8E-4889-B90C-94C38AEA6EFE}" type="parTrans" cxnId="{74CB5668-8C3C-469F-BCD3-78A9A46ED019}">
      <dgm:prSet/>
      <dgm:spPr/>
      <dgm:t>
        <a:bodyPr/>
        <a:lstStyle/>
        <a:p>
          <a:pPr latinLnBrk="1"/>
          <a:endParaRPr lang="ko-KR" altLang="en-US"/>
        </a:p>
      </dgm:t>
    </dgm:pt>
    <dgm:pt modelId="{1EAF44A8-DC41-481F-AAC1-3DF0BB8507D8}" type="sibTrans" cxnId="{74CB5668-8C3C-469F-BCD3-78A9A46ED019}">
      <dgm:prSet/>
      <dgm:spPr/>
      <dgm:t>
        <a:bodyPr/>
        <a:lstStyle/>
        <a:p>
          <a:pPr latinLnBrk="1"/>
          <a:endParaRPr lang="ko-KR" altLang="en-US"/>
        </a:p>
      </dgm:t>
    </dgm:pt>
    <dgm:pt modelId="{206BB7CF-28BB-4C9B-89BB-638DBA416A42}">
      <dgm:prSet phldrT="[텍스트]"/>
      <dgm:spPr/>
      <dgm:t>
        <a:bodyPr/>
        <a:lstStyle/>
        <a:p>
          <a:pPr latinLnBrk="1"/>
          <a:r>
            <a:rPr lang="ko-KR" altLang="en-US" b="1" dirty="0" smtClean="0"/>
            <a:t>식물용 </a:t>
          </a:r>
          <a:r>
            <a:rPr lang="en-US" altLang="ko-KR" b="1" dirty="0" smtClean="0"/>
            <a:t>LED</a:t>
          </a:r>
          <a:endParaRPr lang="ko-KR" altLang="en-US" b="1" dirty="0"/>
        </a:p>
      </dgm:t>
    </dgm:pt>
    <dgm:pt modelId="{5B9B3AD3-08BA-4E90-AAD6-5F6A6A2F4DB4}" type="parTrans" cxnId="{7EEB69D2-1B87-4695-9F7A-6AA44C812658}">
      <dgm:prSet/>
      <dgm:spPr/>
      <dgm:t>
        <a:bodyPr/>
        <a:lstStyle/>
        <a:p>
          <a:pPr latinLnBrk="1"/>
          <a:endParaRPr lang="ko-KR" altLang="en-US"/>
        </a:p>
      </dgm:t>
    </dgm:pt>
    <dgm:pt modelId="{FDB47CD5-73BD-4A3B-8C23-A2BF56B7DB6F}" type="sibTrans" cxnId="{7EEB69D2-1B87-4695-9F7A-6AA44C812658}">
      <dgm:prSet/>
      <dgm:spPr/>
      <dgm:t>
        <a:bodyPr/>
        <a:lstStyle/>
        <a:p>
          <a:pPr latinLnBrk="1"/>
          <a:endParaRPr lang="ko-KR" altLang="en-US"/>
        </a:p>
      </dgm:t>
    </dgm:pt>
    <dgm:pt modelId="{FCB46CD6-9D19-4A0E-BB5A-8DC1502C7930}">
      <dgm:prSet phldrT="[텍스트]"/>
      <dgm:spPr/>
      <dgm:t>
        <a:bodyPr/>
        <a:lstStyle/>
        <a:p>
          <a:pPr latinLnBrk="1"/>
          <a:r>
            <a:rPr lang="ko-KR" altLang="en-US" b="1" dirty="0" err="1" smtClean="0"/>
            <a:t>스마트폰</a:t>
          </a:r>
          <a:endParaRPr lang="ko-KR" altLang="en-US" b="1" dirty="0"/>
        </a:p>
      </dgm:t>
    </dgm:pt>
    <dgm:pt modelId="{5FC0D5BE-5ADC-44BE-A2A3-909D4F028C24}" type="parTrans" cxnId="{A4839DE9-CA58-4B82-9B6A-2EE6B6D7B7B1}">
      <dgm:prSet/>
      <dgm:spPr/>
      <dgm:t>
        <a:bodyPr/>
        <a:lstStyle/>
        <a:p>
          <a:pPr latinLnBrk="1"/>
          <a:endParaRPr lang="ko-KR" altLang="en-US"/>
        </a:p>
      </dgm:t>
    </dgm:pt>
    <dgm:pt modelId="{A57A9E6C-B661-4645-A4C6-3F60DDA202CA}" type="sibTrans" cxnId="{A4839DE9-CA58-4B82-9B6A-2EE6B6D7B7B1}">
      <dgm:prSet/>
      <dgm:spPr/>
      <dgm:t>
        <a:bodyPr/>
        <a:lstStyle/>
        <a:p>
          <a:pPr latinLnBrk="1"/>
          <a:endParaRPr lang="ko-KR" altLang="en-US"/>
        </a:p>
      </dgm:t>
    </dgm:pt>
    <dgm:pt modelId="{77192E74-0EDB-4412-B4EA-5522C61ADB73}">
      <dgm:prSet phldrT="[텍스트]"/>
      <dgm:spPr/>
      <dgm:t>
        <a:bodyPr/>
        <a:lstStyle/>
        <a:p>
          <a:pPr latinLnBrk="1"/>
          <a:r>
            <a:rPr lang="ko-KR" altLang="en-US" b="1" dirty="0" smtClean="0"/>
            <a:t>컨트롤러</a:t>
          </a:r>
          <a:endParaRPr lang="en-US" altLang="ko-KR" b="1" dirty="0" smtClean="0"/>
        </a:p>
        <a:p>
          <a:pPr latinLnBrk="1"/>
          <a:r>
            <a:rPr lang="en-US" altLang="ko-KR" b="1" dirty="0" smtClean="0"/>
            <a:t>(</a:t>
          </a:r>
          <a:r>
            <a:rPr lang="ko-KR" altLang="en-US" b="1" dirty="0" err="1" smtClean="0"/>
            <a:t>아두이노보드</a:t>
          </a:r>
          <a:r>
            <a:rPr lang="en-US" altLang="ko-KR" dirty="0" smtClean="0"/>
            <a:t>)</a:t>
          </a:r>
          <a:endParaRPr lang="ko-KR" altLang="en-US" dirty="0"/>
        </a:p>
      </dgm:t>
    </dgm:pt>
    <dgm:pt modelId="{8FE499AD-4DCB-4861-B68B-62EA02D165A3}" type="parTrans" cxnId="{5844278C-7476-42CB-A7DF-3FEC081B08BD}">
      <dgm:prSet/>
      <dgm:spPr/>
      <dgm:t>
        <a:bodyPr/>
        <a:lstStyle/>
        <a:p>
          <a:pPr latinLnBrk="1"/>
          <a:endParaRPr lang="ko-KR" altLang="en-US"/>
        </a:p>
      </dgm:t>
    </dgm:pt>
    <dgm:pt modelId="{59500CFA-A35A-440F-8F80-1C6983DAA5F9}" type="sibTrans" cxnId="{5844278C-7476-42CB-A7DF-3FEC081B08BD}">
      <dgm:prSet/>
      <dgm:spPr/>
      <dgm:t>
        <a:bodyPr/>
        <a:lstStyle/>
        <a:p>
          <a:pPr latinLnBrk="1"/>
          <a:endParaRPr lang="ko-KR" altLang="en-US"/>
        </a:p>
      </dgm:t>
    </dgm:pt>
    <dgm:pt modelId="{FF52D96E-9181-48F1-B955-E9014A34D464}">
      <dgm:prSet phldrT="[텍스트]"/>
      <dgm:spPr/>
      <dgm:t>
        <a:bodyPr/>
        <a:lstStyle/>
        <a:p>
          <a:pPr latinLnBrk="1"/>
          <a:r>
            <a:rPr lang="ko-KR" altLang="en-US" b="1" dirty="0" smtClean="0"/>
            <a:t>워터펌프</a:t>
          </a:r>
          <a:endParaRPr lang="ko-KR" altLang="en-US" b="1" dirty="0"/>
        </a:p>
      </dgm:t>
    </dgm:pt>
    <dgm:pt modelId="{F4807270-E467-4FA0-9045-C3DC25323EB5}" type="parTrans" cxnId="{47B49DA2-4732-422A-B5E9-84AAA541A435}">
      <dgm:prSet/>
      <dgm:spPr/>
      <dgm:t>
        <a:bodyPr/>
        <a:lstStyle/>
        <a:p>
          <a:pPr latinLnBrk="1"/>
          <a:endParaRPr lang="ko-KR" altLang="en-US"/>
        </a:p>
      </dgm:t>
    </dgm:pt>
    <dgm:pt modelId="{58CFEAC9-1D8D-4122-AE9D-B5180DDB4216}" type="sibTrans" cxnId="{47B49DA2-4732-422A-B5E9-84AAA541A435}">
      <dgm:prSet/>
      <dgm:spPr/>
      <dgm:t>
        <a:bodyPr/>
        <a:lstStyle/>
        <a:p>
          <a:pPr latinLnBrk="1"/>
          <a:endParaRPr lang="ko-KR" altLang="en-US"/>
        </a:p>
      </dgm:t>
    </dgm:pt>
    <dgm:pt modelId="{861DB517-BA26-4968-BF37-4A4A9857547B}" type="pres">
      <dgm:prSet presAssocID="{802FF1D2-81F5-4E94-A8D9-D191BDC93867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2A4BE73-E2C3-4714-AC80-0C4D53A5C38B}" type="pres">
      <dgm:prSet presAssocID="{B0A200F8-7333-4D79-8574-8DED3181B4A3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F5176C5-C5DF-4327-8A3A-FE5BA750F338}" type="pres">
      <dgm:prSet presAssocID="{B0A200F8-7333-4D79-8574-8DED3181B4A3}" presName="spNode" presStyleCnt="0"/>
      <dgm:spPr/>
    </dgm:pt>
    <dgm:pt modelId="{FB268BF2-092A-4F0C-998D-B0F304DBE22D}" type="pres">
      <dgm:prSet presAssocID="{1EAF44A8-DC41-481F-AAC1-3DF0BB8507D8}" presName="sibTrans" presStyleLbl="sibTrans1D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048966C7-7EA2-45BF-8330-DCB46048293B}" type="pres">
      <dgm:prSet presAssocID="{206BB7CF-28BB-4C9B-89BB-638DBA416A42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23DD573-3536-4995-9B05-F2D22051CB18}" type="pres">
      <dgm:prSet presAssocID="{206BB7CF-28BB-4C9B-89BB-638DBA416A42}" presName="spNode" presStyleCnt="0"/>
      <dgm:spPr/>
    </dgm:pt>
    <dgm:pt modelId="{5286AA4B-348E-4C40-93B2-8C9610A8499A}" type="pres">
      <dgm:prSet presAssocID="{FDB47CD5-73BD-4A3B-8C23-A2BF56B7DB6F}" presName="sibTrans" presStyleLbl="sibTrans1D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DFC1B7CC-040A-48B8-BD58-1D078C93DF54}" type="pres">
      <dgm:prSet presAssocID="{FCB46CD6-9D19-4A0E-BB5A-8DC1502C7930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C3749B2-4D8D-404D-B2F8-AAF7E880CC55}" type="pres">
      <dgm:prSet presAssocID="{FCB46CD6-9D19-4A0E-BB5A-8DC1502C7930}" presName="spNode" presStyleCnt="0"/>
      <dgm:spPr/>
    </dgm:pt>
    <dgm:pt modelId="{75E88B4F-CE41-4ACC-8C3C-96193F318A6A}" type="pres">
      <dgm:prSet presAssocID="{A57A9E6C-B661-4645-A4C6-3F60DDA202CA}" presName="sibTrans" presStyleLbl="sibTrans1D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CBAC709E-2B81-45A1-80A6-0BDE6138D52B}" type="pres">
      <dgm:prSet presAssocID="{77192E74-0EDB-4412-B4EA-5522C61ADB73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E016C09-22A0-4358-B3F7-93A4C3DCB5AD}" type="pres">
      <dgm:prSet presAssocID="{77192E74-0EDB-4412-B4EA-5522C61ADB73}" presName="spNode" presStyleCnt="0"/>
      <dgm:spPr/>
    </dgm:pt>
    <dgm:pt modelId="{DF362B8A-6E46-43F3-8741-926CEBAB0588}" type="pres">
      <dgm:prSet presAssocID="{59500CFA-A35A-440F-8F80-1C6983DAA5F9}" presName="sibTrans" presStyleLbl="sibTrans1D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AB137A65-3B1C-4980-87BC-B95BEF599CE8}" type="pres">
      <dgm:prSet presAssocID="{FF52D96E-9181-48F1-B955-E9014A34D464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E05C42A-B49E-488F-A187-25D90274218D}" type="pres">
      <dgm:prSet presAssocID="{FF52D96E-9181-48F1-B955-E9014A34D464}" presName="spNode" presStyleCnt="0"/>
      <dgm:spPr/>
    </dgm:pt>
    <dgm:pt modelId="{C4E309CD-9ED8-4238-A9A4-65E20EA39559}" type="pres">
      <dgm:prSet presAssocID="{58CFEAC9-1D8D-4122-AE9D-B5180DDB4216}" presName="sibTrans" presStyleLbl="sibTrans1D1" presStyleIdx="4" presStyleCnt="5"/>
      <dgm:spPr/>
      <dgm:t>
        <a:bodyPr/>
        <a:lstStyle/>
        <a:p>
          <a:pPr latinLnBrk="1"/>
          <a:endParaRPr lang="ko-KR" altLang="en-US"/>
        </a:p>
      </dgm:t>
    </dgm:pt>
  </dgm:ptLst>
  <dgm:cxnLst>
    <dgm:cxn modelId="{74CB5668-8C3C-469F-BCD3-78A9A46ED019}" srcId="{802FF1D2-81F5-4E94-A8D9-D191BDC93867}" destId="{B0A200F8-7333-4D79-8574-8DED3181B4A3}" srcOrd="0" destOrd="0" parTransId="{397EEBF8-FF8E-4889-B90C-94C38AEA6EFE}" sibTransId="{1EAF44A8-DC41-481F-AAC1-3DF0BB8507D8}"/>
    <dgm:cxn modelId="{2E082423-CC97-4074-8AEF-BB428BAFF9BC}" type="presOf" srcId="{206BB7CF-28BB-4C9B-89BB-638DBA416A42}" destId="{048966C7-7EA2-45BF-8330-DCB46048293B}" srcOrd="0" destOrd="0" presId="urn:microsoft.com/office/officeart/2005/8/layout/cycle6"/>
    <dgm:cxn modelId="{F53BBD9C-39EA-4338-9C7D-D2557452C06B}" type="presOf" srcId="{59500CFA-A35A-440F-8F80-1C6983DAA5F9}" destId="{DF362B8A-6E46-43F3-8741-926CEBAB0588}" srcOrd="0" destOrd="0" presId="urn:microsoft.com/office/officeart/2005/8/layout/cycle6"/>
    <dgm:cxn modelId="{A4839DE9-CA58-4B82-9B6A-2EE6B6D7B7B1}" srcId="{802FF1D2-81F5-4E94-A8D9-D191BDC93867}" destId="{FCB46CD6-9D19-4A0E-BB5A-8DC1502C7930}" srcOrd="2" destOrd="0" parTransId="{5FC0D5BE-5ADC-44BE-A2A3-909D4F028C24}" sibTransId="{A57A9E6C-B661-4645-A4C6-3F60DDA202CA}"/>
    <dgm:cxn modelId="{7EEB69D2-1B87-4695-9F7A-6AA44C812658}" srcId="{802FF1D2-81F5-4E94-A8D9-D191BDC93867}" destId="{206BB7CF-28BB-4C9B-89BB-638DBA416A42}" srcOrd="1" destOrd="0" parTransId="{5B9B3AD3-08BA-4E90-AAD6-5F6A6A2F4DB4}" sibTransId="{FDB47CD5-73BD-4A3B-8C23-A2BF56B7DB6F}"/>
    <dgm:cxn modelId="{21DD842B-C363-43F1-B2D4-AAF0B7061049}" type="presOf" srcId="{58CFEAC9-1D8D-4122-AE9D-B5180DDB4216}" destId="{C4E309CD-9ED8-4238-A9A4-65E20EA39559}" srcOrd="0" destOrd="0" presId="urn:microsoft.com/office/officeart/2005/8/layout/cycle6"/>
    <dgm:cxn modelId="{7043E6F0-668F-4F2D-8E15-A05F73B8FF0C}" type="presOf" srcId="{77192E74-0EDB-4412-B4EA-5522C61ADB73}" destId="{CBAC709E-2B81-45A1-80A6-0BDE6138D52B}" srcOrd="0" destOrd="0" presId="urn:microsoft.com/office/officeart/2005/8/layout/cycle6"/>
    <dgm:cxn modelId="{5844278C-7476-42CB-A7DF-3FEC081B08BD}" srcId="{802FF1D2-81F5-4E94-A8D9-D191BDC93867}" destId="{77192E74-0EDB-4412-B4EA-5522C61ADB73}" srcOrd="3" destOrd="0" parTransId="{8FE499AD-4DCB-4861-B68B-62EA02D165A3}" sibTransId="{59500CFA-A35A-440F-8F80-1C6983DAA5F9}"/>
    <dgm:cxn modelId="{7BD47893-BDE9-402F-991A-B7952E89E5CE}" type="presOf" srcId="{B0A200F8-7333-4D79-8574-8DED3181B4A3}" destId="{82A4BE73-E2C3-4714-AC80-0C4D53A5C38B}" srcOrd="0" destOrd="0" presId="urn:microsoft.com/office/officeart/2005/8/layout/cycle6"/>
    <dgm:cxn modelId="{7DB376B9-CF31-4A13-A7BD-1ED07829EFD1}" type="presOf" srcId="{FF52D96E-9181-48F1-B955-E9014A34D464}" destId="{AB137A65-3B1C-4980-87BC-B95BEF599CE8}" srcOrd="0" destOrd="0" presId="urn:microsoft.com/office/officeart/2005/8/layout/cycle6"/>
    <dgm:cxn modelId="{88064E83-3C5A-476C-A8C3-7CFDBC34941C}" type="presOf" srcId="{FCB46CD6-9D19-4A0E-BB5A-8DC1502C7930}" destId="{DFC1B7CC-040A-48B8-BD58-1D078C93DF54}" srcOrd="0" destOrd="0" presId="urn:microsoft.com/office/officeart/2005/8/layout/cycle6"/>
    <dgm:cxn modelId="{659F4D3A-7889-4A94-B34D-6AFA116DB1DF}" type="presOf" srcId="{FDB47CD5-73BD-4A3B-8C23-A2BF56B7DB6F}" destId="{5286AA4B-348E-4C40-93B2-8C9610A8499A}" srcOrd="0" destOrd="0" presId="urn:microsoft.com/office/officeart/2005/8/layout/cycle6"/>
    <dgm:cxn modelId="{1E4BAAF9-485D-48CF-A768-B2BC93A29441}" type="presOf" srcId="{A57A9E6C-B661-4645-A4C6-3F60DDA202CA}" destId="{75E88B4F-CE41-4ACC-8C3C-96193F318A6A}" srcOrd="0" destOrd="0" presId="urn:microsoft.com/office/officeart/2005/8/layout/cycle6"/>
    <dgm:cxn modelId="{DFBEC92F-D168-4B02-B258-44C661C40700}" type="presOf" srcId="{1EAF44A8-DC41-481F-AAC1-3DF0BB8507D8}" destId="{FB268BF2-092A-4F0C-998D-B0F304DBE22D}" srcOrd="0" destOrd="0" presId="urn:microsoft.com/office/officeart/2005/8/layout/cycle6"/>
    <dgm:cxn modelId="{47B49DA2-4732-422A-B5E9-84AAA541A435}" srcId="{802FF1D2-81F5-4E94-A8D9-D191BDC93867}" destId="{FF52D96E-9181-48F1-B955-E9014A34D464}" srcOrd="4" destOrd="0" parTransId="{F4807270-E467-4FA0-9045-C3DC25323EB5}" sibTransId="{58CFEAC9-1D8D-4122-AE9D-B5180DDB4216}"/>
    <dgm:cxn modelId="{6D8F2E83-118E-4362-B2D0-FC33E5942895}" type="presOf" srcId="{802FF1D2-81F5-4E94-A8D9-D191BDC93867}" destId="{861DB517-BA26-4968-BF37-4A4A9857547B}" srcOrd="0" destOrd="0" presId="urn:microsoft.com/office/officeart/2005/8/layout/cycle6"/>
    <dgm:cxn modelId="{407E5FE2-A990-4745-85B6-1483A9F88829}" type="presParOf" srcId="{861DB517-BA26-4968-BF37-4A4A9857547B}" destId="{82A4BE73-E2C3-4714-AC80-0C4D53A5C38B}" srcOrd="0" destOrd="0" presId="urn:microsoft.com/office/officeart/2005/8/layout/cycle6"/>
    <dgm:cxn modelId="{5DE32D83-5507-4C03-B070-606D084FECDB}" type="presParOf" srcId="{861DB517-BA26-4968-BF37-4A4A9857547B}" destId="{DF5176C5-C5DF-4327-8A3A-FE5BA750F338}" srcOrd="1" destOrd="0" presId="urn:microsoft.com/office/officeart/2005/8/layout/cycle6"/>
    <dgm:cxn modelId="{B04D090F-18A2-42CE-8F38-011CFAFF6E5D}" type="presParOf" srcId="{861DB517-BA26-4968-BF37-4A4A9857547B}" destId="{FB268BF2-092A-4F0C-998D-B0F304DBE22D}" srcOrd="2" destOrd="0" presId="urn:microsoft.com/office/officeart/2005/8/layout/cycle6"/>
    <dgm:cxn modelId="{6C983B79-D7B3-419E-8DD8-1051F76E474A}" type="presParOf" srcId="{861DB517-BA26-4968-BF37-4A4A9857547B}" destId="{048966C7-7EA2-45BF-8330-DCB46048293B}" srcOrd="3" destOrd="0" presId="urn:microsoft.com/office/officeart/2005/8/layout/cycle6"/>
    <dgm:cxn modelId="{468157E7-1A5E-4B87-859F-CD0741387985}" type="presParOf" srcId="{861DB517-BA26-4968-BF37-4A4A9857547B}" destId="{823DD573-3536-4995-9B05-F2D22051CB18}" srcOrd="4" destOrd="0" presId="urn:microsoft.com/office/officeart/2005/8/layout/cycle6"/>
    <dgm:cxn modelId="{F56D5B67-4D93-4C7A-919A-1A68CCCBB817}" type="presParOf" srcId="{861DB517-BA26-4968-BF37-4A4A9857547B}" destId="{5286AA4B-348E-4C40-93B2-8C9610A8499A}" srcOrd="5" destOrd="0" presId="urn:microsoft.com/office/officeart/2005/8/layout/cycle6"/>
    <dgm:cxn modelId="{BF7C4FA4-C7DC-45F9-B1D7-F3C4C95EFCC2}" type="presParOf" srcId="{861DB517-BA26-4968-BF37-4A4A9857547B}" destId="{DFC1B7CC-040A-48B8-BD58-1D078C93DF54}" srcOrd="6" destOrd="0" presId="urn:microsoft.com/office/officeart/2005/8/layout/cycle6"/>
    <dgm:cxn modelId="{B58E7EB7-2F77-440D-AC72-3A1C8288711C}" type="presParOf" srcId="{861DB517-BA26-4968-BF37-4A4A9857547B}" destId="{AC3749B2-4D8D-404D-B2F8-AAF7E880CC55}" srcOrd="7" destOrd="0" presId="urn:microsoft.com/office/officeart/2005/8/layout/cycle6"/>
    <dgm:cxn modelId="{34F7FB28-E0CF-4AD2-B682-A77109C5B1C5}" type="presParOf" srcId="{861DB517-BA26-4968-BF37-4A4A9857547B}" destId="{75E88B4F-CE41-4ACC-8C3C-96193F318A6A}" srcOrd="8" destOrd="0" presId="urn:microsoft.com/office/officeart/2005/8/layout/cycle6"/>
    <dgm:cxn modelId="{46236A23-C6EF-445F-9251-E18DE377CB2A}" type="presParOf" srcId="{861DB517-BA26-4968-BF37-4A4A9857547B}" destId="{CBAC709E-2B81-45A1-80A6-0BDE6138D52B}" srcOrd="9" destOrd="0" presId="urn:microsoft.com/office/officeart/2005/8/layout/cycle6"/>
    <dgm:cxn modelId="{D2B5860A-D9F4-416D-B42B-70F0B017165A}" type="presParOf" srcId="{861DB517-BA26-4968-BF37-4A4A9857547B}" destId="{DE016C09-22A0-4358-B3F7-93A4C3DCB5AD}" srcOrd="10" destOrd="0" presId="urn:microsoft.com/office/officeart/2005/8/layout/cycle6"/>
    <dgm:cxn modelId="{6046E6AF-43BC-44F6-A844-5AD4359A93C0}" type="presParOf" srcId="{861DB517-BA26-4968-BF37-4A4A9857547B}" destId="{DF362B8A-6E46-43F3-8741-926CEBAB0588}" srcOrd="11" destOrd="0" presId="urn:microsoft.com/office/officeart/2005/8/layout/cycle6"/>
    <dgm:cxn modelId="{B1A7053F-E2BC-46F5-A3F0-9095C8FDDA45}" type="presParOf" srcId="{861DB517-BA26-4968-BF37-4A4A9857547B}" destId="{AB137A65-3B1C-4980-87BC-B95BEF599CE8}" srcOrd="12" destOrd="0" presId="urn:microsoft.com/office/officeart/2005/8/layout/cycle6"/>
    <dgm:cxn modelId="{40FA94BA-03C8-4ABB-A4C6-029A811BAD84}" type="presParOf" srcId="{861DB517-BA26-4968-BF37-4A4A9857547B}" destId="{4E05C42A-B49E-488F-A187-25D90274218D}" srcOrd="13" destOrd="0" presId="urn:microsoft.com/office/officeart/2005/8/layout/cycle6"/>
    <dgm:cxn modelId="{0D2F9E61-454D-4492-A69B-B005E24E165B}" type="presParOf" srcId="{861DB517-BA26-4968-BF37-4A4A9857547B}" destId="{C4E309CD-9ED8-4238-A9A4-65E20EA39559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3570A2-BA71-45DD-93C2-2CD0817C9F82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3BF1D735-2147-47BB-8FA8-C026D8655F3A}">
      <dgm:prSet phldrT="[텍스트]" custT="1"/>
      <dgm:spPr/>
      <dgm:t>
        <a:bodyPr/>
        <a:lstStyle/>
        <a:p>
          <a:pPr latinLnBrk="1"/>
          <a:r>
            <a:rPr lang="ko-KR" altLang="en-US" sz="1100" b="1" dirty="0" smtClean="0"/>
            <a:t>식물인식 인공지능 프로그램</a:t>
          </a:r>
          <a:endParaRPr lang="ko-KR" altLang="en-US" sz="1100" b="1" dirty="0"/>
        </a:p>
      </dgm:t>
    </dgm:pt>
    <dgm:pt modelId="{5B8F6770-1309-4D81-A40B-CE0078144FD5}" type="parTrans" cxnId="{DD2843B8-2196-4DC2-BD14-8F88D0D34104}">
      <dgm:prSet/>
      <dgm:spPr/>
      <dgm:t>
        <a:bodyPr/>
        <a:lstStyle/>
        <a:p>
          <a:pPr latinLnBrk="1"/>
          <a:endParaRPr lang="ko-KR" altLang="en-US"/>
        </a:p>
      </dgm:t>
    </dgm:pt>
    <dgm:pt modelId="{1B90C1C1-EE55-4C5F-AFB1-0B62A1FC5AD2}" type="sibTrans" cxnId="{DD2843B8-2196-4DC2-BD14-8F88D0D34104}">
      <dgm:prSet/>
      <dgm:spPr/>
      <dgm:t>
        <a:bodyPr/>
        <a:lstStyle/>
        <a:p>
          <a:pPr latinLnBrk="1"/>
          <a:endParaRPr lang="ko-KR" altLang="en-US"/>
        </a:p>
      </dgm:t>
    </dgm:pt>
    <dgm:pt modelId="{2C28D805-A042-4075-BB10-A53C0EA86310}">
      <dgm:prSet phldrT="[텍스트]" custT="1"/>
      <dgm:spPr/>
      <dgm:t>
        <a:bodyPr/>
        <a:lstStyle/>
        <a:p>
          <a:pPr latinLnBrk="1"/>
          <a:r>
            <a:rPr lang="ko-KR" altLang="en-US" sz="1100" b="1" dirty="0" smtClean="0"/>
            <a:t>전용 스마트 폰 </a:t>
          </a:r>
          <a:r>
            <a:rPr lang="en-US" altLang="ko-KR" sz="1100" b="1" dirty="0" smtClean="0"/>
            <a:t>App </a:t>
          </a:r>
          <a:endParaRPr lang="ko-KR" altLang="en-US" sz="1100" b="1" dirty="0"/>
        </a:p>
      </dgm:t>
    </dgm:pt>
    <dgm:pt modelId="{670981E9-388D-4D71-A58C-2DD553F7CAF5}" type="parTrans" cxnId="{421EBA0B-868D-4A5F-A8FF-836E52D094CE}">
      <dgm:prSet/>
      <dgm:spPr/>
      <dgm:t>
        <a:bodyPr/>
        <a:lstStyle/>
        <a:p>
          <a:pPr latinLnBrk="1"/>
          <a:endParaRPr lang="ko-KR" altLang="en-US"/>
        </a:p>
      </dgm:t>
    </dgm:pt>
    <dgm:pt modelId="{B8E96C84-FCF2-4348-BD5D-E8C9833704D6}" type="sibTrans" cxnId="{421EBA0B-868D-4A5F-A8FF-836E52D094CE}">
      <dgm:prSet/>
      <dgm:spPr/>
      <dgm:t>
        <a:bodyPr/>
        <a:lstStyle/>
        <a:p>
          <a:pPr latinLnBrk="1"/>
          <a:endParaRPr lang="ko-KR" altLang="en-US"/>
        </a:p>
      </dgm:t>
    </dgm:pt>
    <dgm:pt modelId="{D0B6B255-6D17-482C-ADE9-E50FDFEDBF3B}">
      <dgm:prSet phldrT="[텍스트]" custT="1"/>
      <dgm:spPr/>
      <dgm:t>
        <a:bodyPr/>
        <a:lstStyle/>
        <a:p>
          <a:pPr latinLnBrk="1"/>
          <a:r>
            <a:rPr lang="ko-KR" altLang="en-US" sz="1100" b="1" dirty="0" smtClean="0"/>
            <a:t>각종 센서</a:t>
          </a:r>
          <a:r>
            <a:rPr lang="en-US" altLang="ko-KR" sz="1100" b="1" dirty="0" smtClean="0"/>
            <a:t>, LED, </a:t>
          </a:r>
          <a:r>
            <a:rPr lang="ko-KR" altLang="en-US" sz="1100" b="1" dirty="0" smtClean="0"/>
            <a:t>워터펌프 제어 프로그램</a:t>
          </a:r>
          <a:endParaRPr lang="ko-KR" altLang="en-US" sz="1100" b="1" dirty="0"/>
        </a:p>
      </dgm:t>
    </dgm:pt>
    <dgm:pt modelId="{BAFC988A-D9B6-4CCD-96B7-A9AFAF91D204}" type="parTrans" cxnId="{82133AA8-F7DC-4701-86F3-CD546DD0C5C1}">
      <dgm:prSet/>
      <dgm:spPr/>
      <dgm:t>
        <a:bodyPr/>
        <a:lstStyle/>
        <a:p>
          <a:pPr latinLnBrk="1"/>
          <a:endParaRPr lang="ko-KR" altLang="en-US"/>
        </a:p>
      </dgm:t>
    </dgm:pt>
    <dgm:pt modelId="{161D5E5D-43D9-47DE-AF94-2B0CE532D687}" type="sibTrans" cxnId="{82133AA8-F7DC-4701-86F3-CD546DD0C5C1}">
      <dgm:prSet/>
      <dgm:spPr/>
      <dgm:t>
        <a:bodyPr/>
        <a:lstStyle/>
        <a:p>
          <a:pPr latinLnBrk="1"/>
          <a:endParaRPr lang="ko-KR" altLang="en-US"/>
        </a:p>
      </dgm:t>
    </dgm:pt>
    <dgm:pt modelId="{C3CEA194-7908-46E9-8D79-67B39FBFEA30}" type="pres">
      <dgm:prSet presAssocID="{733570A2-BA71-45DD-93C2-2CD0817C9F8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E279639-9064-41D1-8D76-7E941CB56FAC}" type="pres">
      <dgm:prSet presAssocID="{3BF1D735-2147-47BB-8FA8-C026D8655F3A}" presName="parentLin" presStyleCnt="0"/>
      <dgm:spPr/>
    </dgm:pt>
    <dgm:pt modelId="{72A7FB31-E08D-444B-8CED-D22503F2314B}" type="pres">
      <dgm:prSet presAssocID="{3BF1D735-2147-47BB-8FA8-C026D8655F3A}" presName="parentLeftMargin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51131F44-7A2B-459F-A58F-1AC4B3D30160}" type="pres">
      <dgm:prSet presAssocID="{3BF1D735-2147-47BB-8FA8-C026D8655F3A}" presName="parentText" presStyleLbl="node1" presStyleIdx="0" presStyleCnt="3" custScaleX="116717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11DA50F-4FE4-4CF3-A4DA-B9C77ACBBE97}" type="pres">
      <dgm:prSet presAssocID="{3BF1D735-2147-47BB-8FA8-C026D8655F3A}" presName="negativeSpace" presStyleCnt="0"/>
      <dgm:spPr/>
    </dgm:pt>
    <dgm:pt modelId="{4281269A-0A6B-4C0D-9221-3F6DD19EF2F5}" type="pres">
      <dgm:prSet presAssocID="{3BF1D735-2147-47BB-8FA8-C026D8655F3A}" presName="childText" presStyleLbl="conFgAcc1" presStyleIdx="0" presStyleCnt="3">
        <dgm:presLayoutVars>
          <dgm:bulletEnabled val="1"/>
        </dgm:presLayoutVars>
      </dgm:prSet>
      <dgm:spPr/>
    </dgm:pt>
    <dgm:pt modelId="{8330F73A-C686-44BD-A880-4C0640586967}" type="pres">
      <dgm:prSet presAssocID="{1B90C1C1-EE55-4C5F-AFB1-0B62A1FC5AD2}" presName="spaceBetweenRectangles" presStyleCnt="0"/>
      <dgm:spPr/>
    </dgm:pt>
    <dgm:pt modelId="{D7B1C2FF-763B-4647-AB5C-2C1399EA68B2}" type="pres">
      <dgm:prSet presAssocID="{2C28D805-A042-4075-BB10-A53C0EA86310}" presName="parentLin" presStyleCnt="0"/>
      <dgm:spPr/>
    </dgm:pt>
    <dgm:pt modelId="{028359DA-7FE6-4CE5-B9B3-D9767A85687F}" type="pres">
      <dgm:prSet presAssocID="{2C28D805-A042-4075-BB10-A53C0EA86310}" presName="parentLeftMargin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54617D1D-E71D-4021-A2AD-1A19E270B4A4}" type="pres">
      <dgm:prSet presAssocID="{2C28D805-A042-4075-BB10-A53C0EA86310}" presName="parentText" presStyleLbl="node1" presStyleIdx="1" presStyleCnt="3" custScaleX="116717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A453DA7-2D19-4FC7-A25D-CF0D52F7D47B}" type="pres">
      <dgm:prSet presAssocID="{2C28D805-A042-4075-BB10-A53C0EA86310}" presName="negativeSpace" presStyleCnt="0"/>
      <dgm:spPr/>
    </dgm:pt>
    <dgm:pt modelId="{54A4C388-8039-46A7-BF63-94F9FDA8254B}" type="pres">
      <dgm:prSet presAssocID="{2C28D805-A042-4075-BB10-A53C0EA86310}" presName="childText" presStyleLbl="conFgAcc1" presStyleIdx="1" presStyleCnt="3">
        <dgm:presLayoutVars>
          <dgm:bulletEnabled val="1"/>
        </dgm:presLayoutVars>
      </dgm:prSet>
      <dgm:spPr/>
    </dgm:pt>
    <dgm:pt modelId="{DC25BD31-A6D1-4253-B168-207890E8AC54}" type="pres">
      <dgm:prSet presAssocID="{B8E96C84-FCF2-4348-BD5D-E8C9833704D6}" presName="spaceBetweenRectangles" presStyleCnt="0"/>
      <dgm:spPr/>
    </dgm:pt>
    <dgm:pt modelId="{ADE0FCC9-AC0A-472C-A742-08CFF3033A7B}" type="pres">
      <dgm:prSet presAssocID="{D0B6B255-6D17-482C-ADE9-E50FDFEDBF3B}" presName="parentLin" presStyleCnt="0"/>
      <dgm:spPr/>
    </dgm:pt>
    <dgm:pt modelId="{8E8F3E67-D10B-4500-B218-2F3F5B7E6602}" type="pres">
      <dgm:prSet presAssocID="{D0B6B255-6D17-482C-ADE9-E50FDFEDBF3B}" presName="parentLeftMargin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A80B02CA-F00E-4167-BF17-D0C510AFBC72}" type="pres">
      <dgm:prSet presAssocID="{D0B6B255-6D17-482C-ADE9-E50FDFEDBF3B}" presName="parentText" presStyleLbl="node1" presStyleIdx="2" presStyleCnt="3" custScaleX="116717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EDA9B4D-E2D4-4B65-B226-D79478EF2059}" type="pres">
      <dgm:prSet presAssocID="{D0B6B255-6D17-482C-ADE9-E50FDFEDBF3B}" presName="negativeSpace" presStyleCnt="0"/>
      <dgm:spPr/>
    </dgm:pt>
    <dgm:pt modelId="{050808E7-BD9B-4DF8-9A2B-83590B9A440A}" type="pres">
      <dgm:prSet presAssocID="{D0B6B255-6D17-482C-ADE9-E50FDFEDBF3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421EBA0B-868D-4A5F-A8FF-836E52D094CE}" srcId="{733570A2-BA71-45DD-93C2-2CD0817C9F82}" destId="{2C28D805-A042-4075-BB10-A53C0EA86310}" srcOrd="1" destOrd="0" parTransId="{670981E9-388D-4D71-A58C-2DD553F7CAF5}" sibTransId="{B8E96C84-FCF2-4348-BD5D-E8C9833704D6}"/>
    <dgm:cxn modelId="{88FABD56-2C94-462B-8AC6-173D955CA7B8}" type="presOf" srcId="{2C28D805-A042-4075-BB10-A53C0EA86310}" destId="{028359DA-7FE6-4CE5-B9B3-D9767A85687F}" srcOrd="0" destOrd="0" presId="urn:microsoft.com/office/officeart/2005/8/layout/list1"/>
    <dgm:cxn modelId="{BC02EAD3-907F-4D5A-A8EB-FA653F374CB4}" type="presOf" srcId="{3BF1D735-2147-47BB-8FA8-C026D8655F3A}" destId="{51131F44-7A2B-459F-A58F-1AC4B3D30160}" srcOrd="1" destOrd="0" presId="urn:microsoft.com/office/officeart/2005/8/layout/list1"/>
    <dgm:cxn modelId="{DE41D1F4-75CE-4970-B115-713B1C5D06C3}" type="presOf" srcId="{733570A2-BA71-45DD-93C2-2CD0817C9F82}" destId="{C3CEA194-7908-46E9-8D79-67B39FBFEA30}" srcOrd="0" destOrd="0" presId="urn:microsoft.com/office/officeart/2005/8/layout/list1"/>
    <dgm:cxn modelId="{7DA41CAD-2679-475B-8AE6-8F524751CA1A}" type="presOf" srcId="{3BF1D735-2147-47BB-8FA8-C026D8655F3A}" destId="{72A7FB31-E08D-444B-8CED-D22503F2314B}" srcOrd="0" destOrd="0" presId="urn:microsoft.com/office/officeart/2005/8/layout/list1"/>
    <dgm:cxn modelId="{357DBEA5-7AAC-43DD-AFAF-0B0FF7118DD8}" type="presOf" srcId="{D0B6B255-6D17-482C-ADE9-E50FDFEDBF3B}" destId="{8E8F3E67-D10B-4500-B218-2F3F5B7E6602}" srcOrd="0" destOrd="0" presId="urn:microsoft.com/office/officeart/2005/8/layout/list1"/>
    <dgm:cxn modelId="{DD2843B8-2196-4DC2-BD14-8F88D0D34104}" srcId="{733570A2-BA71-45DD-93C2-2CD0817C9F82}" destId="{3BF1D735-2147-47BB-8FA8-C026D8655F3A}" srcOrd="0" destOrd="0" parTransId="{5B8F6770-1309-4D81-A40B-CE0078144FD5}" sibTransId="{1B90C1C1-EE55-4C5F-AFB1-0B62A1FC5AD2}"/>
    <dgm:cxn modelId="{82133AA8-F7DC-4701-86F3-CD546DD0C5C1}" srcId="{733570A2-BA71-45DD-93C2-2CD0817C9F82}" destId="{D0B6B255-6D17-482C-ADE9-E50FDFEDBF3B}" srcOrd="2" destOrd="0" parTransId="{BAFC988A-D9B6-4CCD-96B7-A9AFAF91D204}" sibTransId="{161D5E5D-43D9-47DE-AF94-2B0CE532D687}"/>
    <dgm:cxn modelId="{D02EBEDF-F2DB-4875-BAA8-48B5E2EF0517}" type="presOf" srcId="{2C28D805-A042-4075-BB10-A53C0EA86310}" destId="{54617D1D-E71D-4021-A2AD-1A19E270B4A4}" srcOrd="1" destOrd="0" presId="urn:microsoft.com/office/officeart/2005/8/layout/list1"/>
    <dgm:cxn modelId="{593EB12A-0CCE-4D7A-81AD-0CD0D33CCA13}" type="presOf" srcId="{D0B6B255-6D17-482C-ADE9-E50FDFEDBF3B}" destId="{A80B02CA-F00E-4167-BF17-D0C510AFBC72}" srcOrd="1" destOrd="0" presId="urn:microsoft.com/office/officeart/2005/8/layout/list1"/>
    <dgm:cxn modelId="{D5D4FCE7-05FB-4E1E-89B3-33B76DD1D43A}" type="presParOf" srcId="{C3CEA194-7908-46E9-8D79-67B39FBFEA30}" destId="{7E279639-9064-41D1-8D76-7E941CB56FAC}" srcOrd="0" destOrd="0" presId="urn:microsoft.com/office/officeart/2005/8/layout/list1"/>
    <dgm:cxn modelId="{F4492CFC-5972-4115-8581-852F71EEF61C}" type="presParOf" srcId="{7E279639-9064-41D1-8D76-7E941CB56FAC}" destId="{72A7FB31-E08D-444B-8CED-D22503F2314B}" srcOrd="0" destOrd="0" presId="urn:microsoft.com/office/officeart/2005/8/layout/list1"/>
    <dgm:cxn modelId="{B8D90745-BD97-4DAF-8208-252B7AFDF4AD}" type="presParOf" srcId="{7E279639-9064-41D1-8D76-7E941CB56FAC}" destId="{51131F44-7A2B-459F-A58F-1AC4B3D30160}" srcOrd="1" destOrd="0" presId="urn:microsoft.com/office/officeart/2005/8/layout/list1"/>
    <dgm:cxn modelId="{12B36FFC-2AB0-4E9A-8D94-12D6A959B248}" type="presParOf" srcId="{C3CEA194-7908-46E9-8D79-67B39FBFEA30}" destId="{A11DA50F-4FE4-4CF3-A4DA-B9C77ACBBE97}" srcOrd="1" destOrd="0" presId="urn:microsoft.com/office/officeart/2005/8/layout/list1"/>
    <dgm:cxn modelId="{B6DF9BBF-C7B2-4C83-8467-62EDD4CB3860}" type="presParOf" srcId="{C3CEA194-7908-46E9-8D79-67B39FBFEA30}" destId="{4281269A-0A6B-4C0D-9221-3F6DD19EF2F5}" srcOrd="2" destOrd="0" presId="urn:microsoft.com/office/officeart/2005/8/layout/list1"/>
    <dgm:cxn modelId="{3644DF71-5AAA-4CE6-938D-4C98D712E2D5}" type="presParOf" srcId="{C3CEA194-7908-46E9-8D79-67B39FBFEA30}" destId="{8330F73A-C686-44BD-A880-4C0640586967}" srcOrd="3" destOrd="0" presId="urn:microsoft.com/office/officeart/2005/8/layout/list1"/>
    <dgm:cxn modelId="{CC16E633-3BD8-41EE-8473-63BE353703EB}" type="presParOf" srcId="{C3CEA194-7908-46E9-8D79-67B39FBFEA30}" destId="{D7B1C2FF-763B-4647-AB5C-2C1399EA68B2}" srcOrd="4" destOrd="0" presId="urn:microsoft.com/office/officeart/2005/8/layout/list1"/>
    <dgm:cxn modelId="{7A36548B-B52F-40EB-95E7-AFB797A22454}" type="presParOf" srcId="{D7B1C2FF-763B-4647-AB5C-2C1399EA68B2}" destId="{028359DA-7FE6-4CE5-B9B3-D9767A85687F}" srcOrd="0" destOrd="0" presId="urn:microsoft.com/office/officeart/2005/8/layout/list1"/>
    <dgm:cxn modelId="{97B7DB8A-D545-4517-BFEC-A3A748AD450B}" type="presParOf" srcId="{D7B1C2FF-763B-4647-AB5C-2C1399EA68B2}" destId="{54617D1D-E71D-4021-A2AD-1A19E270B4A4}" srcOrd="1" destOrd="0" presId="urn:microsoft.com/office/officeart/2005/8/layout/list1"/>
    <dgm:cxn modelId="{F00AFE7C-0940-4F51-B36B-3BE4FABFC81E}" type="presParOf" srcId="{C3CEA194-7908-46E9-8D79-67B39FBFEA30}" destId="{EA453DA7-2D19-4FC7-A25D-CF0D52F7D47B}" srcOrd="5" destOrd="0" presId="urn:microsoft.com/office/officeart/2005/8/layout/list1"/>
    <dgm:cxn modelId="{F0C4DB57-289D-470F-9194-80020C4A04CC}" type="presParOf" srcId="{C3CEA194-7908-46E9-8D79-67B39FBFEA30}" destId="{54A4C388-8039-46A7-BF63-94F9FDA8254B}" srcOrd="6" destOrd="0" presId="urn:microsoft.com/office/officeart/2005/8/layout/list1"/>
    <dgm:cxn modelId="{9E979B40-0092-486E-8627-923B80CCD8E0}" type="presParOf" srcId="{C3CEA194-7908-46E9-8D79-67B39FBFEA30}" destId="{DC25BD31-A6D1-4253-B168-207890E8AC54}" srcOrd="7" destOrd="0" presId="urn:microsoft.com/office/officeart/2005/8/layout/list1"/>
    <dgm:cxn modelId="{B4A64028-2D8A-4575-9648-752E5C66611D}" type="presParOf" srcId="{C3CEA194-7908-46E9-8D79-67B39FBFEA30}" destId="{ADE0FCC9-AC0A-472C-A742-08CFF3033A7B}" srcOrd="8" destOrd="0" presId="urn:microsoft.com/office/officeart/2005/8/layout/list1"/>
    <dgm:cxn modelId="{8A5E77DD-917A-48F6-9DE1-587F92202091}" type="presParOf" srcId="{ADE0FCC9-AC0A-472C-A742-08CFF3033A7B}" destId="{8E8F3E67-D10B-4500-B218-2F3F5B7E6602}" srcOrd="0" destOrd="0" presId="urn:microsoft.com/office/officeart/2005/8/layout/list1"/>
    <dgm:cxn modelId="{7E8B5540-9236-4C58-AEAA-DA3E742F297C}" type="presParOf" srcId="{ADE0FCC9-AC0A-472C-A742-08CFF3033A7B}" destId="{A80B02CA-F00E-4167-BF17-D0C510AFBC72}" srcOrd="1" destOrd="0" presId="urn:microsoft.com/office/officeart/2005/8/layout/list1"/>
    <dgm:cxn modelId="{F61D2781-EDFB-4E0E-A12E-5F9398A00A63}" type="presParOf" srcId="{C3CEA194-7908-46E9-8D79-67B39FBFEA30}" destId="{6EDA9B4D-E2D4-4B65-B226-D79478EF2059}" srcOrd="9" destOrd="0" presId="urn:microsoft.com/office/officeart/2005/8/layout/list1"/>
    <dgm:cxn modelId="{5F262B53-AC84-4701-8D58-7417D904421B}" type="presParOf" srcId="{C3CEA194-7908-46E9-8D79-67B39FBFEA30}" destId="{050808E7-BD9B-4DF8-9A2B-83590B9A440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A4BE73-E2C3-4714-AC80-0C4D53A5C38B}">
      <dsp:nvSpPr>
        <dsp:cNvPr id="0" name=""/>
        <dsp:cNvSpPr/>
      </dsp:nvSpPr>
      <dsp:spPr>
        <a:xfrm>
          <a:off x="1131916" y="454"/>
          <a:ext cx="856174" cy="55651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b="1" kern="1200" dirty="0" smtClean="0"/>
            <a:t>각종 센서</a:t>
          </a:r>
          <a:endParaRPr lang="ko-KR" altLang="en-US" sz="900" b="1" kern="1200" dirty="0"/>
        </a:p>
      </dsp:txBody>
      <dsp:txXfrm>
        <a:off x="1159083" y="27621"/>
        <a:ext cx="801840" cy="502179"/>
      </dsp:txXfrm>
    </dsp:sp>
    <dsp:sp modelId="{FB268BF2-092A-4F0C-998D-B0F304DBE22D}">
      <dsp:nvSpPr>
        <dsp:cNvPr id="0" name=""/>
        <dsp:cNvSpPr/>
      </dsp:nvSpPr>
      <dsp:spPr>
        <a:xfrm>
          <a:off x="446925" y="278711"/>
          <a:ext cx="2226157" cy="2226157"/>
        </a:xfrm>
        <a:custGeom>
          <a:avLst/>
          <a:gdLst/>
          <a:ahLst/>
          <a:cxnLst/>
          <a:rect l="0" t="0" r="0" b="0"/>
          <a:pathLst>
            <a:path>
              <a:moveTo>
                <a:pt x="1547062" y="88089"/>
              </a:moveTo>
              <a:arcTo wR="1113078" hR="1113078" stAng="17576879" swAng="1964145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8966C7-7EA2-45BF-8330-DCB46048293B}">
      <dsp:nvSpPr>
        <dsp:cNvPr id="0" name=""/>
        <dsp:cNvSpPr/>
      </dsp:nvSpPr>
      <dsp:spPr>
        <a:xfrm>
          <a:off x="2190517" y="769573"/>
          <a:ext cx="856174" cy="55651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b="1" kern="1200" dirty="0" smtClean="0"/>
            <a:t>식물용 </a:t>
          </a:r>
          <a:r>
            <a:rPr lang="en-US" altLang="ko-KR" sz="900" b="1" kern="1200" dirty="0" smtClean="0"/>
            <a:t>LED</a:t>
          </a:r>
          <a:endParaRPr lang="ko-KR" altLang="en-US" sz="900" b="1" kern="1200" dirty="0"/>
        </a:p>
      </dsp:txBody>
      <dsp:txXfrm>
        <a:off x="2217684" y="796740"/>
        <a:ext cx="801840" cy="502179"/>
      </dsp:txXfrm>
    </dsp:sp>
    <dsp:sp modelId="{5286AA4B-348E-4C40-93B2-8C9610A8499A}">
      <dsp:nvSpPr>
        <dsp:cNvPr id="0" name=""/>
        <dsp:cNvSpPr/>
      </dsp:nvSpPr>
      <dsp:spPr>
        <a:xfrm>
          <a:off x="446925" y="278711"/>
          <a:ext cx="2226157" cy="2226157"/>
        </a:xfrm>
        <a:custGeom>
          <a:avLst/>
          <a:gdLst/>
          <a:ahLst/>
          <a:cxnLst/>
          <a:rect l="0" t="0" r="0" b="0"/>
          <a:pathLst>
            <a:path>
              <a:moveTo>
                <a:pt x="2224614" y="1054496"/>
              </a:moveTo>
              <a:arcTo wR="1113078" hR="1113078" stAng="21418984" swAng="2198307"/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C1B7CC-040A-48B8-BD58-1D078C93DF54}">
      <dsp:nvSpPr>
        <dsp:cNvPr id="0" name=""/>
        <dsp:cNvSpPr/>
      </dsp:nvSpPr>
      <dsp:spPr>
        <a:xfrm>
          <a:off x="1786168" y="2014032"/>
          <a:ext cx="856174" cy="55651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b="1" kern="1200" dirty="0" err="1" smtClean="0"/>
            <a:t>스마트폰</a:t>
          </a:r>
          <a:endParaRPr lang="ko-KR" altLang="en-US" sz="900" b="1" kern="1200" dirty="0"/>
        </a:p>
      </dsp:txBody>
      <dsp:txXfrm>
        <a:off x="1813335" y="2041199"/>
        <a:ext cx="801840" cy="502179"/>
      </dsp:txXfrm>
    </dsp:sp>
    <dsp:sp modelId="{75E88B4F-CE41-4ACC-8C3C-96193F318A6A}">
      <dsp:nvSpPr>
        <dsp:cNvPr id="0" name=""/>
        <dsp:cNvSpPr/>
      </dsp:nvSpPr>
      <dsp:spPr>
        <a:xfrm>
          <a:off x="446925" y="278711"/>
          <a:ext cx="2226157" cy="2226157"/>
        </a:xfrm>
        <a:custGeom>
          <a:avLst/>
          <a:gdLst/>
          <a:ahLst/>
          <a:cxnLst/>
          <a:rect l="0" t="0" r="0" b="0"/>
          <a:pathLst>
            <a:path>
              <a:moveTo>
                <a:pt x="1334811" y="2203848"/>
              </a:moveTo>
              <a:arcTo wR="1113078" hR="1113078" stAng="4710564" swAng="1378873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AC709E-2B81-45A1-80A6-0BDE6138D52B}">
      <dsp:nvSpPr>
        <dsp:cNvPr id="0" name=""/>
        <dsp:cNvSpPr/>
      </dsp:nvSpPr>
      <dsp:spPr>
        <a:xfrm>
          <a:off x="477665" y="2014032"/>
          <a:ext cx="856174" cy="55651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b="1" kern="1200" dirty="0" smtClean="0"/>
            <a:t>컨트롤러</a:t>
          </a:r>
          <a:endParaRPr lang="en-US" altLang="ko-KR" sz="900" b="1" kern="1200" dirty="0" smtClean="0"/>
        </a:p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b="1" kern="1200" dirty="0" smtClean="0"/>
            <a:t>(</a:t>
          </a:r>
          <a:r>
            <a:rPr lang="ko-KR" altLang="en-US" sz="900" b="1" kern="1200" dirty="0" err="1" smtClean="0"/>
            <a:t>아두이노보드</a:t>
          </a:r>
          <a:r>
            <a:rPr lang="en-US" altLang="ko-KR" sz="900" kern="1200" dirty="0" smtClean="0"/>
            <a:t>)</a:t>
          </a:r>
          <a:endParaRPr lang="ko-KR" altLang="en-US" sz="900" kern="1200" dirty="0"/>
        </a:p>
      </dsp:txBody>
      <dsp:txXfrm>
        <a:off x="504832" y="2041199"/>
        <a:ext cx="801840" cy="502179"/>
      </dsp:txXfrm>
    </dsp:sp>
    <dsp:sp modelId="{DF362B8A-6E46-43F3-8741-926CEBAB0588}">
      <dsp:nvSpPr>
        <dsp:cNvPr id="0" name=""/>
        <dsp:cNvSpPr/>
      </dsp:nvSpPr>
      <dsp:spPr>
        <a:xfrm>
          <a:off x="446925" y="278711"/>
          <a:ext cx="2226157" cy="2226157"/>
        </a:xfrm>
        <a:custGeom>
          <a:avLst/>
          <a:gdLst/>
          <a:ahLst/>
          <a:cxnLst/>
          <a:rect l="0" t="0" r="0" b="0"/>
          <a:pathLst>
            <a:path>
              <a:moveTo>
                <a:pt x="186203" y="1729394"/>
              </a:moveTo>
              <a:arcTo wR="1113078" hR="1113078" stAng="8782709" swAng="2198307"/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37A65-3B1C-4980-87BC-B95BEF599CE8}">
      <dsp:nvSpPr>
        <dsp:cNvPr id="0" name=""/>
        <dsp:cNvSpPr/>
      </dsp:nvSpPr>
      <dsp:spPr>
        <a:xfrm>
          <a:off x="73316" y="769573"/>
          <a:ext cx="856174" cy="55651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b="1" kern="1200" dirty="0" smtClean="0"/>
            <a:t>워터펌프</a:t>
          </a:r>
          <a:endParaRPr lang="ko-KR" altLang="en-US" sz="900" b="1" kern="1200" dirty="0"/>
        </a:p>
      </dsp:txBody>
      <dsp:txXfrm>
        <a:off x="100483" y="796740"/>
        <a:ext cx="801840" cy="502179"/>
      </dsp:txXfrm>
    </dsp:sp>
    <dsp:sp modelId="{C4E309CD-9ED8-4238-A9A4-65E20EA39559}">
      <dsp:nvSpPr>
        <dsp:cNvPr id="0" name=""/>
        <dsp:cNvSpPr/>
      </dsp:nvSpPr>
      <dsp:spPr>
        <a:xfrm>
          <a:off x="446925" y="278711"/>
          <a:ext cx="2226157" cy="2226157"/>
        </a:xfrm>
        <a:custGeom>
          <a:avLst/>
          <a:gdLst/>
          <a:ahLst/>
          <a:cxnLst/>
          <a:rect l="0" t="0" r="0" b="0"/>
          <a:pathLst>
            <a:path>
              <a:moveTo>
                <a:pt x="193744" y="485568"/>
              </a:moveTo>
              <a:arcTo wR="1113078" hR="1113078" stAng="12858976" swAng="1964145"/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81269A-0A6B-4C0D-9221-3F6DD19EF2F5}">
      <dsp:nvSpPr>
        <dsp:cNvPr id="0" name=""/>
        <dsp:cNvSpPr/>
      </dsp:nvSpPr>
      <dsp:spPr>
        <a:xfrm>
          <a:off x="0" y="242724"/>
          <a:ext cx="3384376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131F44-7A2B-459F-A58F-1AC4B3D30160}">
      <dsp:nvSpPr>
        <dsp:cNvPr id="0" name=""/>
        <dsp:cNvSpPr/>
      </dsp:nvSpPr>
      <dsp:spPr>
        <a:xfrm>
          <a:off x="169218" y="6564"/>
          <a:ext cx="2765099" cy="4723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45" tIns="0" rIns="89545" bIns="0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/>
            <a:t>식물인식 인공지능 프로그램</a:t>
          </a:r>
          <a:endParaRPr lang="ko-KR" altLang="en-US" sz="1100" b="1" kern="1200" dirty="0"/>
        </a:p>
      </dsp:txBody>
      <dsp:txXfrm>
        <a:off x="192275" y="29621"/>
        <a:ext cx="2718985" cy="426206"/>
      </dsp:txXfrm>
    </dsp:sp>
    <dsp:sp modelId="{54A4C388-8039-46A7-BF63-94F9FDA8254B}">
      <dsp:nvSpPr>
        <dsp:cNvPr id="0" name=""/>
        <dsp:cNvSpPr/>
      </dsp:nvSpPr>
      <dsp:spPr>
        <a:xfrm>
          <a:off x="0" y="968484"/>
          <a:ext cx="3384376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617D1D-E71D-4021-A2AD-1A19E270B4A4}">
      <dsp:nvSpPr>
        <dsp:cNvPr id="0" name=""/>
        <dsp:cNvSpPr/>
      </dsp:nvSpPr>
      <dsp:spPr>
        <a:xfrm>
          <a:off x="169218" y="732324"/>
          <a:ext cx="2765099" cy="472320"/>
        </a:xfrm>
        <a:prstGeom prst="round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45" tIns="0" rIns="89545" bIns="0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/>
            <a:t>전용 스마트 폰 </a:t>
          </a:r>
          <a:r>
            <a:rPr lang="en-US" altLang="ko-KR" sz="1100" b="1" kern="1200" dirty="0" smtClean="0"/>
            <a:t>App </a:t>
          </a:r>
          <a:endParaRPr lang="ko-KR" altLang="en-US" sz="1100" b="1" kern="1200" dirty="0"/>
        </a:p>
      </dsp:txBody>
      <dsp:txXfrm>
        <a:off x="192275" y="755381"/>
        <a:ext cx="2718985" cy="426206"/>
      </dsp:txXfrm>
    </dsp:sp>
    <dsp:sp modelId="{050808E7-BD9B-4DF8-9A2B-83590B9A440A}">
      <dsp:nvSpPr>
        <dsp:cNvPr id="0" name=""/>
        <dsp:cNvSpPr/>
      </dsp:nvSpPr>
      <dsp:spPr>
        <a:xfrm>
          <a:off x="0" y="1694243"/>
          <a:ext cx="3384376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0B02CA-F00E-4167-BF17-D0C510AFBC72}">
      <dsp:nvSpPr>
        <dsp:cNvPr id="0" name=""/>
        <dsp:cNvSpPr/>
      </dsp:nvSpPr>
      <dsp:spPr>
        <a:xfrm>
          <a:off x="169218" y="1458084"/>
          <a:ext cx="2765099" cy="47232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45" tIns="0" rIns="89545" bIns="0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/>
            <a:t>각종 센서</a:t>
          </a:r>
          <a:r>
            <a:rPr lang="en-US" altLang="ko-KR" sz="1100" b="1" kern="1200" dirty="0" smtClean="0"/>
            <a:t>, LED, </a:t>
          </a:r>
          <a:r>
            <a:rPr lang="ko-KR" altLang="en-US" sz="1100" b="1" kern="1200" dirty="0" smtClean="0"/>
            <a:t>워터펌프 제어 프로그램</a:t>
          </a:r>
          <a:endParaRPr lang="ko-KR" altLang="en-US" sz="1100" b="1" kern="1200" dirty="0"/>
        </a:p>
      </dsp:txBody>
      <dsp:txXfrm>
        <a:off x="192275" y="1481141"/>
        <a:ext cx="2718985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45417-A84D-4F0C-A29F-E220B494FC20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0ED8A3-975F-414E-BDB4-F115E5184C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614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246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841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139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444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70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161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19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362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06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988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332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446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46EAF-F7FF-4F3E-9258-2A53B81F3A94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551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0214&#54532;&#47196;&#51229;&#53944;&#48156;&#54364;_&#51060;&#50689;&#48176;\&#54868;&#51116;&#51064;&#49885;.wmv" TargetMode="External"/><Relationship Id="rId1" Type="http://schemas.microsoft.com/office/2007/relationships/media" Target="file:///D:\0214&#54532;&#47196;&#51229;&#53944;&#48156;&#54364;_&#51060;&#50689;&#48176;\&#54868;&#51116;&#51064;&#49885;.wmv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0214&#54532;&#47196;&#51229;&#53944;&#48156;&#54364;&#50857;\&#50620;&#44404;&#51064;&#49885;.wmv" TargetMode="External"/><Relationship Id="rId1" Type="http://schemas.microsoft.com/office/2007/relationships/media" Target="file:///D:\0214&#54532;&#47196;&#51229;&#53944;&#48156;&#54364;&#50857;\&#50620;&#44404;&#51064;&#49885;.wmv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79712" y="1745796"/>
            <a:ext cx="5112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프레임워크를 활용한 영상 속 물체 인식과 이미지 전처리</a:t>
            </a:r>
            <a:r>
              <a:rPr lang="en-US" altLang="ko-KR" dirty="0"/>
              <a:t>(</a:t>
            </a:r>
            <a:r>
              <a:rPr lang="en-US" altLang="ko-KR" dirty="0" err="1"/>
              <a:t>preprocessig</a:t>
            </a:r>
            <a:r>
              <a:rPr lang="en-US" altLang="ko-KR" dirty="0"/>
              <a:t>) </a:t>
            </a:r>
            <a:r>
              <a:rPr lang="ko-KR" altLang="en-US" dirty="0"/>
              <a:t>과정</a:t>
            </a:r>
            <a:r>
              <a:rPr lang="en-US" altLang="ko-KR" dirty="0"/>
              <a:t>, </a:t>
            </a:r>
            <a:r>
              <a:rPr lang="ko-KR" altLang="en-US" dirty="0"/>
              <a:t>음성 인식과 자연어 처리에 필요한 </a:t>
            </a:r>
            <a:r>
              <a:rPr lang="en-US" altLang="ko-KR" dirty="0"/>
              <a:t>seq2seq </a:t>
            </a:r>
            <a:r>
              <a:rPr lang="ko-KR" altLang="en-US" dirty="0"/>
              <a:t>모델 소개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5615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862975"/>
            <a:ext cx="3096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2. </a:t>
            </a:r>
            <a:r>
              <a:rPr lang="ko-KR" altLang="en-US" sz="1400" dirty="0" smtClean="0"/>
              <a:t>검색을 통해서 모델 탐색 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716" y="1572796"/>
            <a:ext cx="5003475" cy="21166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659" y="3928452"/>
            <a:ext cx="4091588" cy="274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41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909366"/>
            <a:ext cx="5400600" cy="55245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7544" y="404664"/>
            <a:ext cx="4032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따라 할 만한 모델이 나올 때까지 검색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23223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1412776"/>
            <a:ext cx="3096344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 smtClean="0"/>
              <a:t>4. </a:t>
            </a:r>
            <a:r>
              <a:rPr lang="ko-KR" altLang="en-US" sz="1400" dirty="0" smtClean="0"/>
              <a:t>구현 개요</a:t>
            </a:r>
            <a:endParaRPr lang="en-US" altLang="ko-KR" sz="1400" dirty="0" smtClean="0"/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 smtClean="0"/>
              <a:t>사용 모델 </a:t>
            </a:r>
            <a:r>
              <a:rPr lang="en-US" altLang="ko-KR" sz="1200" dirty="0" smtClean="0"/>
              <a:t>: Inception v3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 smtClean="0"/>
              <a:t>구현 대상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식물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카랑코에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인식</a:t>
            </a:r>
            <a:endParaRPr lang="en-US" altLang="ko-KR" sz="1200" dirty="0" smtClean="0"/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 smtClean="0"/>
              <a:t>구현 과정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   1) </a:t>
            </a:r>
            <a:r>
              <a:rPr lang="ko-KR" altLang="en-US" sz="1200" dirty="0" smtClean="0"/>
              <a:t>학습 시킬 </a:t>
            </a:r>
            <a:r>
              <a:rPr lang="en-US" altLang="ko-KR" sz="1200" dirty="0" smtClean="0"/>
              <a:t>5</a:t>
            </a:r>
            <a:r>
              <a:rPr lang="ko-KR" altLang="en-US" sz="1200" dirty="0" smtClean="0"/>
              <a:t>개의 식물 선정 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2) </a:t>
            </a:r>
            <a:r>
              <a:rPr lang="en-US" altLang="ko-KR" sz="1200" dirty="0"/>
              <a:t>5</a:t>
            </a:r>
            <a:r>
              <a:rPr lang="ko-KR" altLang="en-US" sz="1200" dirty="0"/>
              <a:t>개의 </a:t>
            </a:r>
            <a:r>
              <a:rPr lang="ko-KR" altLang="en-US" sz="1200" dirty="0" smtClean="0"/>
              <a:t>폴더를 준비 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→ </a:t>
            </a:r>
            <a:r>
              <a:rPr lang="ko-KR" altLang="en-US" sz="1200" dirty="0" smtClean="0"/>
              <a:t>식물 별로 사진 </a:t>
            </a:r>
            <a:r>
              <a:rPr lang="en-US" altLang="ko-KR" sz="1200" dirty="0" smtClean="0"/>
              <a:t>100</a:t>
            </a:r>
            <a:r>
              <a:rPr lang="ko-KR" altLang="en-US" sz="1200" dirty="0" smtClean="0"/>
              <a:t>장씩 저장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3) </a:t>
            </a:r>
            <a:r>
              <a:rPr lang="ko-KR" altLang="en-US" sz="1200" dirty="0" smtClean="0"/>
              <a:t>학습진행 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4) </a:t>
            </a:r>
            <a:r>
              <a:rPr lang="ko-KR" altLang="en-US" sz="1200" dirty="0" err="1" smtClean="0"/>
              <a:t>스마트폰으로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카랑코에</a:t>
            </a:r>
            <a:r>
              <a:rPr lang="ko-KR" altLang="en-US" sz="1200" dirty="0" smtClean="0"/>
              <a:t> 촬영  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5) </a:t>
            </a:r>
            <a:r>
              <a:rPr lang="ko-KR" altLang="en-US" sz="1200" dirty="0" smtClean="0"/>
              <a:t>학습의 결과를 확인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376" y="2492896"/>
            <a:ext cx="5904656" cy="34747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376" y="1556585"/>
            <a:ext cx="5904656" cy="8276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3528" y="404664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식물 인식 인공지능 구현</a:t>
            </a:r>
            <a:r>
              <a:rPr lang="en-US" altLang="ko-KR" dirty="0" smtClean="0"/>
              <a:t> </a:t>
            </a:r>
            <a:r>
              <a:rPr lang="ko-KR" altLang="en-US" dirty="0" smtClean="0"/>
              <a:t>과정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0295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547664" y="1321708"/>
            <a:ext cx="6408712" cy="3240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491880" y="1042978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학습부터 분류까지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3528" y="404664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식물 인식 인공지능 구현</a:t>
            </a:r>
            <a:r>
              <a:rPr lang="en-US" altLang="ko-KR" dirty="0" smtClean="0"/>
              <a:t> </a:t>
            </a:r>
            <a:r>
              <a:rPr lang="ko-KR" altLang="en-US" dirty="0" smtClean="0"/>
              <a:t>과정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8184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43808" y="81215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프로젝트 </a:t>
            </a:r>
            <a:r>
              <a:rPr lang="en-US" altLang="ko-KR" dirty="0"/>
              <a:t>2</a:t>
            </a:r>
            <a:r>
              <a:rPr lang="en-US" altLang="ko-KR" dirty="0" smtClean="0"/>
              <a:t>. “</a:t>
            </a:r>
            <a:r>
              <a:rPr lang="ko-KR" altLang="en-US" dirty="0" smtClean="0"/>
              <a:t>신의 눈</a:t>
            </a:r>
            <a:r>
              <a:rPr lang="en-US" altLang="ko-KR" dirty="0" smtClean="0"/>
              <a:t>”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8416" y="820713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인공지능 구현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58416" y="1481143"/>
            <a:ext cx="741682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/>
              <a:t>프로젝트 소개</a:t>
            </a:r>
            <a:br>
              <a:rPr lang="ko-KR" altLang="en-US" sz="1400" dirty="0" smtClean="0"/>
            </a:br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딥러닝을</a:t>
            </a:r>
            <a:r>
              <a:rPr lang="ko-KR" altLang="en-US" sz="1400" dirty="0" smtClean="0"/>
              <a:t> 기반으로 하는 영상 속 물체 인식 프로그램 개발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- </a:t>
            </a:r>
            <a:r>
              <a:rPr lang="ko-KR" altLang="en-US" sz="1400" dirty="0" smtClean="0"/>
              <a:t>적용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화재 인식 가능 지능형 </a:t>
            </a:r>
            <a:r>
              <a:rPr lang="en-US" altLang="ko-KR" sz="1400" dirty="0" err="1" smtClean="0"/>
              <a:t>cctv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258068" y="2872681"/>
            <a:ext cx="856240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프로젝트 시작의 계기</a:t>
            </a:r>
            <a:endParaRPr lang="en-US" altLang="ko-KR" sz="1400" dirty="0"/>
          </a:p>
          <a:p>
            <a:pPr marL="228600" indent="-228600">
              <a:buAutoNum type="arabicPeriod"/>
            </a:pPr>
            <a:r>
              <a:rPr lang="ko-KR" altLang="en-US" sz="1200" dirty="0" smtClean="0"/>
              <a:t>간접적 계기 </a:t>
            </a:r>
            <a:r>
              <a:rPr lang="en-US" altLang="ko-KR" sz="1200" dirty="0" smtClean="0"/>
              <a:t> </a:t>
            </a:r>
          </a:p>
          <a:p>
            <a:r>
              <a:rPr lang="en-US" altLang="ko-KR" sz="1200" dirty="0" smtClean="0"/>
              <a:t>- </a:t>
            </a:r>
            <a:r>
              <a:rPr lang="ko-KR" altLang="en-US" sz="1200" dirty="0" smtClean="0"/>
              <a:t>㈜</a:t>
            </a:r>
            <a:r>
              <a:rPr lang="ko-KR" altLang="en-US" sz="1200" dirty="0" err="1" smtClean="0"/>
              <a:t>유니콤넷과의</a:t>
            </a:r>
            <a:r>
              <a:rPr lang="ko-KR" altLang="en-US" sz="1200" dirty="0" smtClean="0"/>
              <a:t> 기업 연계 프로젝트 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주제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인공지능 기반 </a:t>
            </a:r>
            <a:r>
              <a:rPr lang="en-US" altLang="ko-KR" sz="1200" dirty="0" err="1" smtClean="0"/>
              <a:t>cctv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영상 속 물체 인식 기술개발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기간 </a:t>
            </a:r>
            <a:r>
              <a:rPr lang="en-US" altLang="ko-KR" sz="1200" dirty="0" smtClean="0"/>
              <a:t>: 3</a:t>
            </a:r>
            <a:r>
              <a:rPr lang="ko-KR" altLang="en-US" sz="1200" dirty="0" smtClean="0"/>
              <a:t>개월</a:t>
            </a:r>
            <a:r>
              <a:rPr lang="en-US" altLang="ko-KR" sz="1200" dirty="0" smtClean="0"/>
              <a:t>(9</a:t>
            </a:r>
            <a:r>
              <a:rPr lang="ko-KR" altLang="en-US" sz="1200" dirty="0" smtClean="0"/>
              <a:t>월</a:t>
            </a:r>
            <a:r>
              <a:rPr lang="en-US" altLang="ko-KR" sz="1200" dirty="0" smtClean="0"/>
              <a:t>~11</a:t>
            </a:r>
            <a:r>
              <a:rPr lang="ko-KR" altLang="en-US" sz="1200" dirty="0" smtClean="0"/>
              <a:t>월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성과 </a:t>
            </a:r>
            <a:r>
              <a:rPr lang="en-US" altLang="ko-KR" sz="1200" dirty="0" smtClean="0"/>
              <a:t> </a:t>
            </a:r>
          </a:p>
          <a:p>
            <a:r>
              <a:rPr lang="en-US" altLang="ko-KR" sz="1200" dirty="0" smtClean="0"/>
              <a:t>    1) </a:t>
            </a:r>
            <a:r>
              <a:rPr lang="ko-KR" altLang="en-US" sz="1200" dirty="0" smtClean="0"/>
              <a:t>영상 속 물체 인식 분야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컴퓨터 비전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을 접하게 되었고</a:t>
            </a:r>
            <a:r>
              <a:rPr lang="en-US" altLang="ko-KR" sz="1200" dirty="0" smtClean="0"/>
              <a:t>,</a:t>
            </a:r>
            <a:endParaRPr lang="en-US" altLang="ko-KR" sz="1200" dirty="0"/>
          </a:p>
          <a:p>
            <a:r>
              <a:rPr lang="en-US" altLang="ko-KR" sz="1200" dirty="0" smtClean="0"/>
              <a:t>    2) open cv</a:t>
            </a:r>
            <a:r>
              <a:rPr lang="ko-KR" altLang="en-US" sz="1200" dirty="0" smtClean="0"/>
              <a:t>와 같은 전통적인 영상인식 프로그램의 장점과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3) </a:t>
            </a:r>
            <a:r>
              <a:rPr lang="ko-KR" altLang="en-US" sz="1200" dirty="0" smtClean="0"/>
              <a:t>컴퓨터 비전 분야에 새롭게 </a:t>
            </a:r>
            <a:r>
              <a:rPr lang="ko-KR" altLang="en-US" sz="1200" dirty="0" err="1" smtClean="0"/>
              <a:t>딥러닝과</a:t>
            </a:r>
            <a:r>
              <a:rPr lang="ko-KR" altLang="en-US" sz="1200" dirty="0" smtClean="0"/>
              <a:t> 같은 인공지능 학습이 도입된 이유를 알게 되었고</a:t>
            </a:r>
            <a:r>
              <a:rPr lang="en-US" altLang="ko-KR" sz="1200" dirty="0" smtClean="0"/>
              <a:t>,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4) </a:t>
            </a:r>
            <a:r>
              <a:rPr lang="ko-KR" altLang="en-US" sz="1200" dirty="0" err="1" smtClean="0"/>
              <a:t>딥러닝을</a:t>
            </a:r>
            <a:r>
              <a:rPr lang="ko-KR" altLang="en-US" sz="1200" dirty="0" smtClean="0"/>
              <a:t> 기반으로 하는 영상인식 인공지능 모델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프로그램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에 대해서 공부하고 실제로 학습을 시켜 볼 수 있었다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5) </a:t>
            </a:r>
            <a:r>
              <a:rPr lang="ko-KR" altLang="en-US" sz="1200" dirty="0" smtClean="0"/>
              <a:t>영상 속 특정 물체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사람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자동차 등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을 자동으로 추출하는 프로그램 개발 등 자체 기술력 향상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한계 </a:t>
            </a:r>
            <a:r>
              <a:rPr lang="en-US" altLang="ko-KR" sz="1200" dirty="0" smtClean="0"/>
              <a:t>:</a:t>
            </a:r>
          </a:p>
          <a:p>
            <a:r>
              <a:rPr lang="en-US" altLang="ko-KR" sz="1200" dirty="0" smtClean="0"/>
              <a:t>    1) </a:t>
            </a:r>
            <a:r>
              <a:rPr lang="ko-KR" altLang="en-US" sz="1200" dirty="0" smtClean="0"/>
              <a:t>수많은 시행착오를 겪었지만 실패의 이유와 개선 방법에 대해서 깨달음을 얻는데 한계가 있었다</a:t>
            </a:r>
            <a:r>
              <a:rPr lang="en-US" altLang="ko-KR" sz="1200" dirty="0" smtClean="0"/>
              <a:t>. (</a:t>
            </a:r>
            <a:r>
              <a:rPr lang="ko-KR" altLang="en-US" sz="1200" dirty="0" smtClean="0"/>
              <a:t>전문가의 부재</a:t>
            </a:r>
            <a:r>
              <a:rPr lang="en-US" altLang="ko-KR" sz="1200" dirty="0" smtClean="0"/>
              <a:t>)   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2) </a:t>
            </a:r>
            <a:r>
              <a:rPr lang="ko-KR" altLang="en-US" sz="1200" dirty="0" smtClean="0"/>
              <a:t>실제 영상 인식 모델의 구현에 실패</a:t>
            </a:r>
            <a:endParaRPr lang="en-US" altLang="ko-KR" sz="1200" dirty="0" smtClean="0"/>
          </a:p>
          <a:p>
            <a:r>
              <a:rPr lang="en-US" altLang="ko-KR" sz="1200" dirty="0" smtClean="0"/>
              <a:t>2. </a:t>
            </a:r>
            <a:r>
              <a:rPr lang="ko-KR" altLang="en-US" sz="1200" dirty="0" smtClean="0"/>
              <a:t>직접적 계기</a:t>
            </a:r>
            <a:r>
              <a:rPr lang="en-US" altLang="ko-KR" sz="1200" dirty="0"/>
              <a:t> 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en-US" altLang="ko-KR" sz="1200" dirty="0" err="1" smtClean="0"/>
              <a:t>cctv</a:t>
            </a:r>
            <a:r>
              <a:rPr lang="ko-KR" altLang="en-US" sz="1200" dirty="0" smtClean="0"/>
              <a:t>의 역할에 대한 의문 </a:t>
            </a:r>
            <a:endParaRPr lang="en-US" altLang="ko-KR" sz="1200" dirty="0"/>
          </a:p>
          <a:p>
            <a:r>
              <a:rPr lang="en-US" altLang="ko-KR" sz="1200" dirty="0" smtClean="0">
                <a:latin typeface="+mn-ea"/>
              </a:rPr>
              <a:t>    1) 2017</a:t>
            </a:r>
            <a:r>
              <a:rPr lang="ko-KR" altLang="en-US" sz="1200" dirty="0">
                <a:latin typeface="+mn-ea"/>
              </a:rPr>
              <a:t>년 기준 공공기관이 설치한 </a:t>
            </a:r>
            <a:r>
              <a:rPr lang="en-US" altLang="ko-KR" sz="1200" dirty="0">
                <a:latin typeface="+mn-ea"/>
              </a:rPr>
              <a:t>CCTV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1,000,000</a:t>
            </a:r>
            <a:r>
              <a:rPr lang="ko-KR" altLang="en-US" sz="1200" dirty="0" smtClean="0">
                <a:latin typeface="+mn-ea"/>
              </a:rPr>
              <a:t>대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 smtClean="0">
                <a:latin typeface="+mn-ea"/>
              </a:rPr>
              <a:t>    2) </a:t>
            </a:r>
            <a:r>
              <a:rPr lang="ko-KR" altLang="en-US" sz="1200" dirty="0" smtClean="0">
                <a:latin typeface="+mn-ea"/>
              </a:rPr>
              <a:t>값비싼 증거 </a:t>
            </a:r>
            <a:r>
              <a:rPr lang="ko-KR" altLang="en-US" sz="1200" dirty="0" err="1" smtClean="0">
                <a:latin typeface="+mn-ea"/>
              </a:rPr>
              <a:t>수집기는</a:t>
            </a:r>
            <a:r>
              <a:rPr lang="ko-KR" altLang="en-US" sz="1200" dirty="0" smtClean="0">
                <a:latin typeface="+mn-ea"/>
              </a:rPr>
              <a:t> 아닌가</a:t>
            </a:r>
            <a:r>
              <a:rPr lang="en-US" altLang="ko-KR" sz="1200" dirty="0" smtClean="0">
                <a:latin typeface="+mn-ea"/>
              </a:rPr>
              <a:t>?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433808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395536" y="626957"/>
            <a:ext cx="240496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b="1" dirty="0" smtClean="0">
                <a:latin typeface="+mn-ea"/>
                <a:cs typeface="Calibri" panose="020F0502020204030204" pitchFamily="34" charset="0"/>
              </a:rPr>
              <a:t>현재와 미래의 </a:t>
            </a:r>
            <a:r>
              <a:rPr lang="en-US" altLang="ko-KR" sz="1800" b="1" dirty="0" smtClean="0">
                <a:latin typeface="+mn-ea"/>
                <a:cs typeface="Calibri" panose="020F0502020204030204" pitchFamily="34" charset="0"/>
              </a:rPr>
              <a:t>CCTV</a:t>
            </a:r>
            <a:endParaRPr lang="ru-RU" altLang="ko-KR" sz="1800" b="1" dirty="0">
              <a:latin typeface="+mn-ea"/>
              <a:cs typeface="Calibri" panose="020F050202020403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593" y="2033381"/>
            <a:ext cx="3600400" cy="20252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5536" y="1268628"/>
            <a:ext cx="3997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+mn-ea"/>
              </a:rPr>
              <a:t>현</a:t>
            </a:r>
            <a:r>
              <a:rPr lang="ko-KR" altLang="en-US" sz="1400" b="1" dirty="0">
                <a:latin typeface="+mn-ea"/>
              </a:rPr>
              <a:t>재</a:t>
            </a:r>
            <a:r>
              <a:rPr lang="ko-KR" altLang="en-US" sz="1400" b="1" dirty="0" smtClean="0">
                <a:latin typeface="+mn-ea"/>
              </a:rPr>
              <a:t>의 </a:t>
            </a:r>
            <a:r>
              <a:rPr lang="en-US" altLang="ko-KR" sz="1400" b="1" dirty="0" smtClean="0">
                <a:latin typeface="+mn-ea"/>
              </a:rPr>
              <a:t>CCTV  =  </a:t>
            </a:r>
            <a:r>
              <a:rPr lang="ko-KR" altLang="en-US" sz="1400" b="1" dirty="0" smtClean="0">
                <a:latin typeface="+mn-ea"/>
              </a:rPr>
              <a:t>카메라</a:t>
            </a:r>
            <a:r>
              <a:rPr lang="en-US" altLang="ko-KR" sz="1400" b="1" dirty="0" smtClean="0">
                <a:latin typeface="+mn-ea"/>
              </a:rPr>
              <a:t>, Seeing</a:t>
            </a:r>
            <a:endParaRPr lang="ko-KR" altLang="en-US" sz="1400" b="1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49" y="2060848"/>
            <a:ext cx="3558507" cy="19977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42593" y="1268628"/>
            <a:ext cx="4104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+mn-ea"/>
              </a:rPr>
              <a:t>미</a:t>
            </a:r>
            <a:r>
              <a:rPr lang="ko-KR" altLang="en-US" sz="1400" b="1" dirty="0">
                <a:latin typeface="+mn-ea"/>
              </a:rPr>
              <a:t>래</a:t>
            </a:r>
            <a:r>
              <a:rPr lang="ko-KR" altLang="en-US" sz="1400" b="1" dirty="0" smtClean="0">
                <a:latin typeface="+mn-ea"/>
              </a:rPr>
              <a:t>의 </a:t>
            </a:r>
            <a:r>
              <a:rPr lang="en-US" altLang="ko-KR" sz="1400" b="1" dirty="0" smtClean="0">
                <a:latin typeface="+mn-ea"/>
              </a:rPr>
              <a:t>CCTV  =  </a:t>
            </a:r>
            <a:r>
              <a:rPr lang="ko-KR" altLang="en-US" sz="1400" b="1" dirty="0" smtClean="0">
                <a:latin typeface="+mn-ea"/>
              </a:rPr>
              <a:t>인공지능 기반</a:t>
            </a:r>
            <a:r>
              <a:rPr lang="en-US" altLang="ko-KR" sz="1400" b="1" dirty="0" smtClean="0">
                <a:latin typeface="+mn-ea"/>
              </a:rPr>
              <a:t>, detection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7443" y="4594578"/>
            <a:ext cx="3557713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- 2017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년 기준 약 </a:t>
            </a:r>
            <a:r>
              <a:rPr lang="en-US" altLang="ko-KR" sz="1400" b="1" dirty="0" smtClean="0">
                <a:solidFill>
                  <a:srgbClr val="FF0000"/>
                </a:solidFill>
                <a:ea typeface="나눔스퀘어라운드 Regular" pitchFamily="50" charset="-127"/>
              </a:rPr>
              <a:t>1,000,000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대의 </a:t>
            </a:r>
            <a:r>
              <a:rPr lang="en-US" altLang="ko-KR" sz="14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CCTV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- 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관리자 </a:t>
            </a:r>
            <a:r>
              <a:rPr lang="ko-KR" altLang="en-US" sz="1400" b="1" dirty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한 명당 </a:t>
            </a:r>
            <a:r>
              <a:rPr lang="en-US" altLang="ko-KR" sz="1400" b="1" dirty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CCTV</a:t>
            </a:r>
            <a:r>
              <a:rPr lang="ko-KR" altLang="en-US" sz="1400" b="1" dirty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32</a:t>
            </a:r>
            <a:r>
              <a:rPr lang="ko-KR" altLang="en-US" sz="1400" b="1" dirty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개</a:t>
            </a:r>
            <a:r>
              <a:rPr lang="en-US" altLang="ko-KR" sz="1400" b="1" dirty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관리</a:t>
            </a:r>
            <a:endParaRPr lang="en-US" altLang="ko-KR" sz="1400" b="1" dirty="0" smtClean="0">
              <a:solidFill>
                <a:srgbClr val="FF0000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- 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카메라 </a:t>
            </a:r>
            <a:r>
              <a:rPr lang="en-US" altLang="ko-KR" sz="14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1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대 당 하루 </a:t>
            </a:r>
            <a:r>
              <a:rPr lang="en-US" altLang="ko-KR" sz="14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900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초</a:t>
            </a:r>
            <a:endParaRPr lang="en-US" altLang="ko-KR" sz="1400" b="1" dirty="0" smtClean="0">
              <a:solidFill>
                <a:srgbClr val="FF0000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01312" y="4594578"/>
            <a:ext cx="373112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70C0"/>
                </a:solidFill>
                <a:ea typeface="나눔스퀘어라운드 Regular" pitchFamily="50" charset="-127"/>
              </a:rPr>
              <a:t>- </a:t>
            </a:r>
            <a:r>
              <a:rPr lang="ko-KR" altLang="en-US" sz="1400" b="1" dirty="0" smtClean="0">
                <a:solidFill>
                  <a:srgbClr val="0070C0"/>
                </a:solidFill>
                <a:ea typeface="나눔스퀘어라운드 Regular" pitchFamily="50" charset="-127"/>
              </a:rPr>
              <a:t>긴급 상황에 대한 조기 발견과 적절한</a:t>
            </a:r>
            <a:endParaRPr lang="en-US" altLang="ko-KR" sz="1400" b="1" dirty="0" smtClean="0">
              <a:solidFill>
                <a:srgbClr val="0070C0"/>
              </a:solidFill>
              <a:ea typeface="나눔스퀘어라운드 Regular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70C0"/>
                </a:solidFill>
                <a:ea typeface="나눔스퀘어라운드 Regular" pitchFamily="50" charset="-127"/>
              </a:rPr>
              <a:t>  </a:t>
            </a:r>
            <a:r>
              <a:rPr lang="ko-KR" altLang="en-US" sz="1400" b="1" dirty="0" smtClean="0">
                <a:solidFill>
                  <a:srgbClr val="0070C0"/>
                </a:solidFill>
                <a:ea typeface="나눔스퀘어라운드 Regular" pitchFamily="50" charset="-127"/>
              </a:rPr>
              <a:t>처치 가능</a:t>
            </a:r>
            <a:endParaRPr lang="en-US" altLang="ko-KR" sz="1400" b="1" dirty="0" smtClean="0">
              <a:solidFill>
                <a:srgbClr val="0070C0"/>
              </a:solidFill>
              <a:ea typeface="나눔스퀘어라운드 Regular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0910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04959" y="1844824"/>
            <a:ext cx="751325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 smtClean="0">
                <a:latin typeface="+mn-ea"/>
              </a:rPr>
              <a:t>2017</a:t>
            </a:r>
            <a:r>
              <a:rPr lang="ko-KR" altLang="en-US" sz="1600" b="1" dirty="0">
                <a:latin typeface="+mn-ea"/>
              </a:rPr>
              <a:t>년 </a:t>
            </a:r>
            <a:r>
              <a:rPr lang="en-US" altLang="ko-KR" sz="1600" b="1" dirty="0">
                <a:latin typeface="+mn-ea"/>
              </a:rPr>
              <a:t>12</a:t>
            </a:r>
            <a:r>
              <a:rPr lang="ko-KR" altLang="en-US" sz="1600" b="1" dirty="0">
                <a:latin typeface="+mn-ea"/>
              </a:rPr>
              <a:t>월 </a:t>
            </a:r>
            <a:r>
              <a:rPr lang="en-US" altLang="ko-KR" sz="1600" b="1" dirty="0">
                <a:latin typeface="+mn-ea"/>
              </a:rPr>
              <a:t>21</a:t>
            </a:r>
            <a:r>
              <a:rPr lang="ko-KR" altLang="en-US" sz="1600" b="1" dirty="0">
                <a:latin typeface="+mn-ea"/>
              </a:rPr>
              <a:t>일 충청북도 제천시 스포츠센터 화재로 </a:t>
            </a:r>
            <a:r>
              <a:rPr lang="en-US" altLang="ko-KR" sz="1600" b="1" dirty="0">
                <a:latin typeface="+mn-ea"/>
              </a:rPr>
              <a:t>29</a:t>
            </a:r>
            <a:r>
              <a:rPr lang="ko-KR" altLang="en-US" sz="1600" b="1" dirty="0">
                <a:latin typeface="+mn-ea"/>
              </a:rPr>
              <a:t>명 사망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n-ea"/>
              </a:rPr>
              <a:t>2018</a:t>
            </a:r>
            <a:r>
              <a:rPr lang="ko-KR" altLang="en-US" sz="1600" b="1" dirty="0">
                <a:latin typeface="+mn-ea"/>
              </a:rPr>
              <a:t>년 </a:t>
            </a:r>
            <a:r>
              <a:rPr lang="en-US" altLang="ko-KR" sz="1600" b="1" dirty="0">
                <a:latin typeface="+mn-ea"/>
              </a:rPr>
              <a:t>1</a:t>
            </a:r>
            <a:r>
              <a:rPr lang="ko-KR" altLang="en-US" sz="1600" b="1" dirty="0">
                <a:latin typeface="+mn-ea"/>
              </a:rPr>
              <a:t>월 </a:t>
            </a:r>
            <a:r>
              <a:rPr lang="en-US" altLang="ko-KR" sz="1600" b="1" dirty="0">
                <a:latin typeface="+mn-ea"/>
              </a:rPr>
              <a:t>26</a:t>
            </a:r>
            <a:r>
              <a:rPr lang="ko-KR" altLang="en-US" sz="1600" b="1" dirty="0">
                <a:latin typeface="+mn-ea"/>
              </a:rPr>
              <a:t>일 경상남도 밀양시 세종병원 화재로 </a:t>
            </a:r>
            <a:r>
              <a:rPr lang="en-US" altLang="ko-KR" sz="1600" b="1" dirty="0">
                <a:latin typeface="+mn-ea"/>
              </a:rPr>
              <a:t>45</a:t>
            </a:r>
            <a:r>
              <a:rPr lang="ko-KR" altLang="en-US" sz="1600" b="1" dirty="0">
                <a:latin typeface="+mn-ea"/>
              </a:rPr>
              <a:t>명 사망 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n-ea"/>
              </a:rPr>
              <a:t>2018</a:t>
            </a:r>
            <a:r>
              <a:rPr lang="ko-KR" altLang="en-US" sz="1600" b="1" dirty="0">
                <a:latin typeface="+mn-ea"/>
              </a:rPr>
              <a:t>년 </a:t>
            </a:r>
            <a:r>
              <a:rPr lang="en-US" altLang="ko-KR" sz="1600" b="1" dirty="0">
                <a:latin typeface="+mn-ea"/>
              </a:rPr>
              <a:t>10</a:t>
            </a:r>
            <a:r>
              <a:rPr lang="ko-KR" altLang="en-US" sz="1600" b="1" dirty="0">
                <a:latin typeface="+mn-ea"/>
              </a:rPr>
              <a:t>월 </a:t>
            </a:r>
            <a:r>
              <a:rPr lang="en-US" altLang="ko-KR" sz="1600" b="1" dirty="0">
                <a:latin typeface="+mn-ea"/>
              </a:rPr>
              <a:t>7</a:t>
            </a:r>
            <a:r>
              <a:rPr lang="ko-KR" altLang="en-US" sz="1600" b="1" dirty="0">
                <a:latin typeface="+mn-ea"/>
              </a:rPr>
              <a:t>일 경기도 고양시 </a:t>
            </a:r>
            <a:r>
              <a:rPr lang="ko-KR" altLang="en-US" sz="1600" b="1" dirty="0" err="1">
                <a:latin typeface="+mn-ea"/>
              </a:rPr>
              <a:t>저유소</a:t>
            </a:r>
            <a:r>
              <a:rPr lang="ko-KR" altLang="en-US" sz="1600" b="1" dirty="0">
                <a:latin typeface="+mn-ea"/>
              </a:rPr>
              <a:t> 화재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 err="1">
                <a:latin typeface="+mn-ea"/>
              </a:rPr>
              <a:t>풍등</a:t>
            </a:r>
            <a:r>
              <a:rPr lang="ko-KR" altLang="en-US" sz="1600" b="1" dirty="0">
                <a:latin typeface="+mn-ea"/>
              </a:rPr>
              <a:t> 불씨 하나에 </a:t>
            </a:r>
            <a:r>
              <a:rPr lang="en-US" altLang="ko-KR" sz="1600" b="1" dirty="0">
                <a:latin typeface="+mn-ea"/>
              </a:rPr>
              <a:t>70</a:t>
            </a:r>
            <a:r>
              <a:rPr lang="ko-KR" altLang="en-US" sz="1600" b="1" dirty="0">
                <a:latin typeface="+mn-ea"/>
              </a:rPr>
              <a:t>억 원 폭발</a:t>
            </a:r>
            <a:endParaRPr lang="ko-KR" altLang="en-US" sz="1600" b="1" dirty="0">
              <a:effectLst/>
              <a:latin typeface="+mn-ea"/>
            </a:endParaRPr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151982" y="476672"/>
            <a:ext cx="48436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+mn-ea"/>
                <a:cs typeface="Calibri" panose="020F0502020204030204" pitchFamily="34" charset="0"/>
              </a:rPr>
              <a:t>CCTV </a:t>
            </a:r>
            <a:r>
              <a:rPr lang="ko-KR" altLang="en-US" sz="2000" b="1" dirty="0" smtClean="0">
                <a:latin typeface="+mn-ea"/>
                <a:cs typeface="Calibri" panose="020F0502020204030204" pitchFamily="34" charset="0"/>
              </a:rPr>
              <a:t>카메라에 사람의 마음을 담는다</a:t>
            </a:r>
            <a:endParaRPr lang="ru-RU" altLang="ko-KR" sz="2000" b="1" dirty="0">
              <a:latin typeface="+mn-ea"/>
              <a:cs typeface="Calibri" panose="020F050202020403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639832" y="4296026"/>
            <a:ext cx="5696716" cy="1377444"/>
            <a:chOff x="2495501" y="4269556"/>
            <a:chExt cx="5832648" cy="1377444"/>
          </a:xfrm>
        </p:grpSpPr>
        <p:sp>
          <p:nvSpPr>
            <p:cNvPr id="9" name="직사각형 8"/>
            <p:cNvSpPr/>
            <p:nvPr/>
          </p:nvSpPr>
          <p:spPr>
            <a:xfrm>
              <a:off x="3229148" y="4269556"/>
              <a:ext cx="509900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  <a:latin typeface="+mn-ea"/>
                </a:rPr>
                <a:t>2017</a:t>
              </a:r>
              <a:r>
                <a:rPr lang="ko-KR" altLang="en-US" sz="1600" b="1" dirty="0">
                  <a:solidFill>
                    <a:srgbClr val="FF0000"/>
                  </a:solidFill>
                  <a:latin typeface="+mn-ea"/>
                </a:rPr>
                <a:t>년 기준 공공기관이 설치한 </a:t>
              </a:r>
              <a:r>
                <a:rPr lang="en-US" altLang="ko-KR" sz="1600" b="1" dirty="0" smtClean="0">
                  <a:solidFill>
                    <a:srgbClr val="FF0000"/>
                  </a:solidFill>
                  <a:latin typeface="+mn-ea"/>
                </a:rPr>
                <a:t>CCTV</a:t>
              </a:r>
              <a:r>
                <a:rPr lang="ko-KR" altLang="en-US" sz="1600" b="1" dirty="0" smtClean="0">
                  <a:solidFill>
                    <a:srgbClr val="FF0000"/>
                  </a:solidFill>
                  <a:latin typeface="+mn-ea"/>
                </a:rPr>
                <a:t> </a:t>
              </a:r>
              <a:r>
                <a:rPr lang="en-US" altLang="ko-KR" sz="1600" b="1" dirty="0" smtClean="0">
                  <a:solidFill>
                    <a:srgbClr val="FF0000"/>
                  </a:solidFill>
                  <a:latin typeface="+mn-ea"/>
                </a:rPr>
                <a:t>1,000,000</a:t>
              </a:r>
              <a:r>
                <a:rPr lang="ko-KR" altLang="en-US" sz="1600" b="1" dirty="0">
                  <a:solidFill>
                    <a:srgbClr val="FF0000"/>
                  </a:solidFill>
                  <a:latin typeface="+mn-ea"/>
                </a:rPr>
                <a:t>대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325328" y="5277668"/>
              <a:ext cx="500282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  <a:latin typeface="+mn-ea"/>
                </a:rPr>
                <a:t>'</a:t>
              </a:r>
              <a:r>
                <a:rPr lang="ko-KR" altLang="en-US" b="1" dirty="0">
                  <a:solidFill>
                    <a:srgbClr val="FF0000"/>
                  </a:solidFill>
                  <a:latin typeface="+mn-ea"/>
                </a:rPr>
                <a:t>화재</a:t>
              </a:r>
              <a:r>
                <a:rPr lang="en-US" altLang="ko-KR" b="1" dirty="0">
                  <a:solidFill>
                    <a:srgbClr val="FF0000"/>
                  </a:solidFill>
                  <a:latin typeface="+mn-ea"/>
                </a:rPr>
                <a:t>'</a:t>
              </a:r>
              <a:r>
                <a:rPr lang="ko-KR" altLang="en-US" b="1" dirty="0">
                  <a:solidFill>
                    <a:srgbClr val="FF0000"/>
                  </a:solidFill>
                  <a:latin typeface="+mn-ea"/>
                </a:rPr>
                <a:t>가 날 </a:t>
              </a:r>
              <a:r>
                <a:rPr lang="ko-KR" altLang="en-US" b="1" dirty="0" smtClean="0">
                  <a:solidFill>
                    <a:srgbClr val="FF0000"/>
                  </a:solidFill>
                  <a:latin typeface="+mn-ea"/>
                </a:rPr>
                <a:t>경우 초기에 </a:t>
              </a:r>
              <a:r>
                <a:rPr lang="en-US" altLang="ko-KR" b="1" dirty="0" smtClean="0">
                  <a:solidFill>
                    <a:srgbClr val="FF0000"/>
                  </a:solidFill>
                  <a:latin typeface="+mn-ea"/>
                </a:rPr>
                <a:t>CCTV</a:t>
              </a:r>
              <a:r>
                <a:rPr lang="ko-KR" altLang="en-US" b="1" dirty="0">
                  <a:solidFill>
                    <a:srgbClr val="FF0000"/>
                  </a:solidFill>
                  <a:latin typeface="+mn-ea"/>
                </a:rPr>
                <a:t>에서 바로 인식</a:t>
              </a:r>
              <a:endParaRPr lang="ko-KR" altLang="en-US" dirty="0">
                <a:solidFill>
                  <a:srgbClr val="FF0000"/>
                </a:solidFill>
                <a:effectLst/>
                <a:latin typeface="+mn-ea"/>
              </a:endParaRPr>
            </a:p>
          </p:txBody>
        </p:sp>
        <p:sp>
          <p:nvSpPr>
            <p:cNvPr id="11" name="오른쪽으로 구부러진 화살표 10"/>
            <p:cNvSpPr/>
            <p:nvPr/>
          </p:nvSpPr>
          <p:spPr>
            <a:xfrm>
              <a:off x="2495501" y="4349818"/>
              <a:ext cx="648587" cy="1233673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7655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151982" y="476672"/>
            <a:ext cx="48436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+mn-ea"/>
                <a:cs typeface="Calibri" panose="020F0502020204030204" pitchFamily="34" charset="0"/>
              </a:rPr>
              <a:t>CCTV </a:t>
            </a:r>
            <a:r>
              <a:rPr lang="ko-KR" altLang="en-US" sz="2000" b="1" dirty="0" smtClean="0">
                <a:latin typeface="+mn-ea"/>
                <a:cs typeface="Calibri" panose="020F0502020204030204" pitchFamily="34" charset="0"/>
              </a:rPr>
              <a:t>카메라에 사람의 마음을 담는다</a:t>
            </a:r>
            <a:endParaRPr lang="ru-RU" altLang="ko-KR" sz="2000" b="1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31565" y="1844824"/>
            <a:ext cx="751325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 smtClean="0">
                <a:latin typeface="+mn-ea"/>
              </a:rPr>
              <a:t>“</a:t>
            </a:r>
            <a:r>
              <a:rPr lang="ko-KR" altLang="en-US" sz="1600" b="1" dirty="0" smtClean="0">
                <a:latin typeface="+mn-ea"/>
              </a:rPr>
              <a:t>△</a:t>
            </a:r>
            <a:r>
              <a:rPr lang="ko-KR" altLang="en-US" sz="1600" b="1" dirty="0">
                <a:latin typeface="+mn-ea"/>
              </a:rPr>
              <a:t>살인 △강도 △강간</a:t>
            </a:r>
            <a:r>
              <a:rPr lang="en-US" altLang="ko-KR" sz="1600" b="1" dirty="0">
                <a:latin typeface="+mn-ea"/>
              </a:rPr>
              <a:t>·</a:t>
            </a:r>
            <a:r>
              <a:rPr lang="ko-KR" altLang="en-US" sz="1600" b="1" dirty="0">
                <a:latin typeface="+mn-ea"/>
              </a:rPr>
              <a:t>강제추행 △절도 △폭력 등 </a:t>
            </a:r>
            <a:r>
              <a:rPr lang="en-US" altLang="ko-KR" sz="1600" b="1" dirty="0">
                <a:latin typeface="+mn-ea"/>
              </a:rPr>
              <a:t>5</a:t>
            </a:r>
            <a:r>
              <a:rPr lang="ko-KR" altLang="en-US" sz="1600" b="1" dirty="0">
                <a:latin typeface="+mn-ea"/>
              </a:rPr>
              <a:t>대 범죄 모두가 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1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인 가구 </a:t>
            </a:r>
            <a:endParaRPr lang="en-US" altLang="ko-KR" sz="1600" b="1" dirty="0" smtClean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1600" b="1" dirty="0" smtClean="0">
                <a:solidFill>
                  <a:srgbClr val="FF0000"/>
                </a:solidFill>
                <a:latin typeface="+mn-ea"/>
              </a:rPr>
              <a:t>밀집 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지역이 </a:t>
            </a:r>
            <a:r>
              <a:rPr lang="ko-KR" altLang="en-US" sz="1600" b="1" dirty="0" smtClean="0">
                <a:solidFill>
                  <a:srgbClr val="FF0000"/>
                </a:solidFill>
                <a:latin typeface="+mn-ea"/>
              </a:rPr>
              <a:t>비 밀집 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지역에 비해 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2~3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배 높은 발생률을 보인 것으로 나타났다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. </a:t>
            </a:r>
            <a:r>
              <a:rPr lang="en-US" altLang="ko-KR" sz="1600" b="1" dirty="0" smtClean="0">
                <a:latin typeface="+mn-ea"/>
              </a:rPr>
              <a:t>“</a:t>
            </a:r>
            <a:endParaRPr lang="ko-KR" altLang="en-US" sz="1600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617041" y="3956956"/>
            <a:ext cx="5742297" cy="1875983"/>
            <a:chOff x="1816789" y="3520504"/>
            <a:chExt cx="5742297" cy="1875983"/>
          </a:xfrm>
        </p:grpSpPr>
        <p:sp>
          <p:nvSpPr>
            <p:cNvPr id="8" name="직사각형 7"/>
            <p:cNvSpPr/>
            <p:nvPr/>
          </p:nvSpPr>
          <p:spPr>
            <a:xfrm>
              <a:off x="2516372" y="3520504"/>
              <a:ext cx="4345171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ko-KR" sz="1600" b="1" dirty="0" smtClean="0">
                  <a:latin typeface="+mn-ea"/>
                </a:rPr>
                <a:t>'</a:t>
              </a:r>
              <a:r>
                <a:rPr lang="ko-KR" altLang="en-US" sz="1600" b="1" dirty="0">
                  <a:latin typeface="+mn-ea"/>
                </a:rPr>
                <a:t>보안</a:t>
              </a:r>
              <a:r>
                <a:rPr lang="en-US" altLang="ko-KR" sz="1600" b="1" dirty="0">
                  <a:latin typeface="+mn-ea"/>
                </a:rPr>
                <a:t>'</a:t>
              </a:r>
              <a:r>
                <a:rPr lang="ko-KR" altLang="en-US" sz="1600" b="1" dirty="0">
                  <a:latin typeface="+mn-ea"/>
                </a:rPr>
                <a:t>에 취약한 환경에 노출되어 있는 </a:t>
              </a:r>
              <a:endParaRPr lang="en-US" altLang="ko-KR" sz="1600" b="1" dirty="0" smtClean="0">
                <a:latin typeface="+mn-ea"/>
              </a:endParaRPr>
            </a:p>
            <a:p>
              <a:pPr algn="ctr">
                <a:lnSpc>
                  <a:spcPct val="200000"/>
                </a:lnSpc>
              </a:pPr>
              <a:r>
                <a:rPr lang="en-US" altLang="ko-KR" sz="1600" b="1" dirty="0" smtClean="0">
                  <a:latin typeface="+mn-ea"/>
                </a:rPr>
                <a:t>'1</a:t>
              </a:r>
              <a:r>
                <a:rPr lang="ko-KR" altLang="en-US" sz="1600" b="1" dirty="0">
                  <a:latin typeface="+mn-ea"/>
                </a:rPr>
                <a:t>인 가구</a:t>
              </a:r>
              <a:r>
                <a:rPr lang="en-US" altLang="ko-KR" sz="1600" b="1" dirty="0">
                  <a:latin typeface="+mn-ea"/>
                </a:rPr>
                <a:t>'</a:t>
              </a:r>
              <a:r>
                <a:rPr lang="ko-KR" altLang="en-US" sz="1600" b="1" dirty="0">
                  <a:latin typeface="+mn-ea"/>
                </a:rPr>
                <a:t>를 위한 </a:t>
              </a:r>
              <a:r>
                <a:rPr lang="ko-KR" altLang="en-US" sz="1600" b="1" dirty="0" smtClean="0">
                  <a:latin typeface="+mn-ea"/>
                </a:rPr>
                <a:t>보안 솔루션 필</a:t>
              </a:r>
              <a:r>
                <a:rPr lang="ko-KR" altLang="en-US" sz="1600" b="1" dirty="0">
                  <a:latin typeface="+mn-ea"/>
                </a:rPr>
                <a:t>요</a:t>
              </a: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516372" y="4888656"/>
              <a:ext cx="5042714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rgbClr val="FF0000"/>
                  </a:solidFill>
                  <a:latin typeface="+mn-ea"/>
                </a:rPr>
                <a:t>CCTV</a:t>
              </a:r>
              <a:r>
                <a:rPr lang="ko-KR" altLang="en-US" b="1" dirty="0">
                  <a:solidFill>
                    <a:srgbClr val="FF0000"/>
                  </a:solidFill>
                  <a:latin typeface="+mn-ea"/>
                </a:rPr>
                <a:t>에서 특정한 사람의 </a:t>
              </a:r>
              <a:r>
                <a:rPr lang="en-US" altLang="ko-KR" b="1" dirty="0">
                  <a:solidFill>
                    <a:srgbClr val="FF0000"/>
                  </a:solidFill>
                  <a:latin typeface="+mn-ea"/>
                </a:rPr>
                <a:t>'</a:t>
              </a:r>
              <a:r>
                <a:rPr lang="ko-KR" altLang="en-US" b="1" dirty="0">
                  <a:solidFill>
                    <a:srgbClr val="FF0000"/>
                  </a:solidFill>
                  <a:latin typeface="+mn-ea"/>
                </a:rPr>
                <a:t>얼굴</a:t>
              </a:r>
              <a:r>
                <a:rPr lang="en-US" altLang="ko-KR" b="1" dirty="0">
                  <a:solidFill>
                    <a:srgbClr val="FF0000"/>
                  </a:solidFill>
                  <a:latin typeface="+mn-ea"/>
                </a:rPr>
                <a:t>(Face)'</a:t>
              </a:r>
              <a:r>
                <a:rPr lang="ko-KR" altLang="en-US" b="1" dirty="0">
                  <a:solidFill>
                    <a:srgbClr val="FF0000"/>
                  </a:solidFill>
                  <a:latin typeface="+mn-ea"/>
                </a:rPr>
                <a:t>을 </a:t>
              </a:r>
              <a:r>
                <a:rPr lang="ko-KR" altLang="en-US" b="1" dirty="0" smtClean="0">
                  <a:solidFill>
                    <a:srgbClr val="FF0000"/>
                  </a:solidFill>
                  <a:latin typeface="+mn-ea"/>
                </a:rPr>
                <a:t>인식</a:t>
              </a:r>
              <a:endParaRPr lang="ko-KR" altLang="en-US" b="1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10" name="오른쪽으로 구부러진 화살표 9"/>
            <p:cNvSpPr/>
            <p:nvPr/>
          </p:nvSpPr>
          <p:spPr>
            <a:xfrm>
              <a:off x="1816789" y="4009576"/>
              <a:ext cx="648587" cy="1233673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3847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113112" y="188640"/>
            <a:ext cx="725525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+mn-ea"/>
                <a:cs typeface="Calibri" panose="020F0502020204030204" pitchFamily="34" charset="0"/>
              </a:rPr>
              <a:t>구현 목표 </a:t>
            </a:r>
            <a:r>
              <a:rPr lang="en-US" altLang="ko-KR" sz="2000" b="1" dirty="0" smtClean="0">
                <a:latin typeface="+mn-ea"/>
                <a:cs typeface="Calibri" panose="020F0502020204030204" pitchFamily="34" charset="0"/>
              </a:rPr>
              <a:t>1</a:t>
            </a:r>
            <a:r>
              <a:rPr lang="ko-KR" altLang="en-US" sz="2000" b="1" dirty="0" smtClean="0">
                <a:latin typeface="+mn-ea"/>
                <a:cs typeface="Calibri" panose="020F0502020204030204" pitchFamily="34" charset="0"/>
              </a:rPr>
              <a:t> </a:t>
            </a:r>
            <a:r>
              <a:rPr lang="en-US" altLang="ko-KR" sz="2000" b="1" dirty="0" smtClean="0">
                <a:latin typeface="+mn-ea"/>
                <a:cs typeface="Calibri" panose="020F0502020204030204" pitchFamily="34" charset="0"/>
              </a:rPr>
              <a:t>: CCTV</a:t>
            </a:r>
            <a:r>
              <a:rPr lang="ko-KR" altLang="en-US" sz="2000" b="1" dirty="0" smtClean="0">
                <a:latin typeface="+mn-ea"/>
                <a:cs typeface="Calibri" panose="020F0502020204030204" pitchFamily="34" charset="0"/>
              </a:rPr>
              <a:t>에서 화재 장면 인식하기</a:t>
            </a:r>
            <a:endParaRPr lang="ru-RU" altLang="ko-KR" sz="2000" b="1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4383" y="3842264"/>
            <a:ext cx="1763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화</a:t>
            </a:r>
            <a:r>
              <a:rPr lang="ko-KR" altLang="en-US" sz="1400" dirty="0"/>
              <a:t>재</a:t>
            </a:r>
            <a:r>
              <a:rPr lang="ko-KR" altLang="en-US" sz="1400" dirty="0" smtClean="0"/>
              <a:t> 이미지 </a:t>
            </a:r>
            <a:r>
              <a:rPr lang="en-US" altLang="ko-KR" sz="1400" dirty="0"/>
              <a:t>3</a:t>
            </a:r>
            <a:r>
              <a:rPr lang="en-US" altLang="ko-KR" sz="1400" dirty="0" smtClean="0"/>
              <a:t>00</a:t>
            </a:r>
            <a:r>
              <a:rPr lang="ko-KR" altLang="en-US" sz="1400" dirty="0" smtClean="0"/>
              <a:t>장</a:t>
            </a:r>
            <a:endParaRPr lang="ko-KR" altLang="en-US" sz="1400" dirty="0"/>
          </a:p>
        </p:txBody>
      </p:sp>
      <p:sp>
        <p:nvSpPr>
          <p:cNvPr id="4" name="아래쪽 화살표 3"/>
          <p:cNvSpPr/>
          <p:nvPr/>
        </p:nvSpPr>
        <p:spPr>
          <a:xfrm>
            <a:off x="1218093" y="4326115"/>
            <a:ext cx="239233" cy="3827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04383" y="4823703"/>
            <a:ext cx="16561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클라우드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 algn="ctr">
              <a:lnSpc>
                <a:spcPct val="150000"/>
              </a:lnSpc>
            </a:pPr>
            <a:r>
              <a:rPr lang="ko-KR" altLang="en-US" sz="1400" dirty="0" smtClean="0"/>
              <a:t>플랫폼 활</a:t>
            </a:r>
            <a:r>
              <a:rPr lang="ko-KR" altLang="en-US" sz="1400" dirty="0"/>
              <a:t>용</a:t>
            </a:r>
            <a:r>
              <a:rPr lang="ko-KR" altLang="en-US" sz="1400" dirty="0" smtClean="0"/>
              <a:t> 학습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15" y="1573619"/>
            <a:ext cx="2331188" cy="1748391"/>
          </a:xfrm>
          <a:prstGeom prst="rect">
            <a:avLst/>
          </a:prstGeom>
        </p:spPr>
      </p:pic>
      <p:pic>
        <p:nvPicPr>
          <p:cNvPr id="6" name="화재인식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57055" y="1573619"/>
            <a:ext cx="6053471" cy="454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5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113112" y="116632"/>
            <a:ext cx="725525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+mn-ea"/>
                <a:cs typeface="Calibri" panose="020F0502020204030204" pitchFamily="34" charset="0"/>
              </a:rPr>
              <a:t>구현 목표 </a:t>
            </a:r>
            <a:r>
              <a:rPr lang="en-US" altLang="ko-KR" sz="2000" b="1" dirty="0" smtClean="0">
                <a:latin typeface="+mn-ea"/>
                <a:cs typeface="Calibri" panose="020F0502020204030204" pitchFamily="34" charset="0"/>
              </a:rPr>
              <a:t>2 : CCTV</a:t>
            </a:r>
            <a:r>
              <a:rPr lang="ko-KR" altLang="en-US" sz="2000" b="1" dirty="0">
                <a:latin typeface="+mn-ea"/>
                <a:cs typeface="Calibri" panose="020F0502020204030204" pitchFamily="34" charset="0"/>
              </a:rPr>
              <a:t>에</a:t>
            </a:r>
            <a:r>
              <a:rPr lang="ko-KR" altLang="en-US" sz="2000" b="1" dirty="0" smtClean="0">
                <a:latin typeface="+mn-ea"/>
                <a:cs typeface="Calibri" panose="020F0502020204030204" pitchFamily="34" charset="0"/>
              </a:rPr>
              <a:t>서 특정한 사람의 얼굴</a:t>
            </a:r>
            <a:r>
              <a:rPr lang="en-US" altLang="ko-KR" sz="2000" b="1" dirty="0" smtClean="0">
                <a:latin typeface="+mn-ea"/>
                <a:cs typeface="Calibri" panose="020F0502020204030204" pitchFamily="34" charset="0"/>
              </a:rPr>
              <a:t>(Face)</a:t>
            </a:r>
            <a:r>
              <a:rPr lang="ko-KR" altLang="en-US" sz="2000" b="1" dirty="0" smtClean="0">
                <a:latin typeface="+mn-ea"/>
                <a:cs typeface="Calibri" panose="020F0502020204030204" pitchFamily="34" charset="0"/>
              </a:rPr>
              <a:t> 인식</a:t>
            </a:r>
            <a:r>
              <a:rPr lang="en-US" altLang="ko-KR" sz="2000" b="1" dirty="0" smtClean="0">
                <a:latin typeface="+mn-ea"/>
                <a:cs typeface="Calibri" panose="020F0502020204030204" pitchFamily="34" charset="0"/>
              </a:rPr>
              <a:t> </a:t>
            </a:r>
            <a:endParaRPr lang="ru-RU" altLang="ko-KR" sz="2000" b="1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5317" y="3842263"/>
            <a:ext cx="2154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배우 공유 이미지 </a:t>
            </a:r>
            <a:r>
              <a:rPr lang="en-US" altLang="ko-KR" sz="1400" dirty="0" smtClean="0"/>
              <a:t>470</a:t>
            </a:r>
            <a:r>
              <a:rPr lang="ko-KR" altLang="en-US" sz="1400" dirty="0" smtClean="0"/>
              <a:t>장</a:t>
            </a:r>
            <a:endParaRPr lang="ko-KR" altLang="en-US" sz="1400" dirty="0"/>
          </a:p>
        </p:txBody>
      </p:sp>
      <p:sp>
        <p:nvSpPr>
          <p:cNvPr id="4" name="아래쪽 화살표 3"/>
          <p:cNvSpPr/>
          <p:nvPr/>
        </p:nvSpPr>
        <p:spPr>
          <a:xfrm>
            <a:off x="1218093" y="4326115"/>
            <a:ext cx="239233" cy="3827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13" y="1573617"/>
            <a:ext cx="2119641" cy="1955723"/>
          </a:xfrm>
          <a:prstGeom prst="rect">
            <a:avLst/>
          </a:prstGeom>
        </p:spPr>
      </p:pic>
      <p:pic>
        <p:nvPicPr>
          <p:cNvPr id="8" name="얼굴인식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32235" y="1571424"/>
            <a:ext cx="6055574" cy="45416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4383" y="4823703"/>
            <a:ext cx="16561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클라우드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 algn="ctr">
              <a:lnSpc>
                <a:spcPct val="150000"/>
              </a:lnSpc>
            </a:pPr>
            <a:r>
              <a:rPr lang="ko-KR" altLang="en-US" sz="1400" dirty="0" smtClean="0"/>
              <a:t>플랫폼 활</a:t>
            </a:r>
            <a:r>
              <a:rPr lang="ko-KR" altLang="en-US" sz="1400" dirty="0"/>
              <a:t>용</a:t>
            </a:r>
            <a:r>
              <a:rPr lang="ko-KR" altLang="en-US" sz="1400" dirty="0" smtClean="0"/>
              <a:t> 학습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4252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59632" y="724054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자기소</a:t>
            </a:r>
            <a:r>
              <a:rPr lang="ko-KR" altLang="en-US" dirty="0"/>
              <a:t>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7544" y="1558985"/>
            <a:ext cx="8208912" cy="3657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1987</a:t>
            </a:r>
            <a:r>
              <a:rPr lang="ko-KR" altLang="en-US" sz="1200" dirty="0" smtClean="0"/>
              <a:t>년 화학과 입학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중퇴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1997</a:t>
            </a:r>
            <a:r>
              <a:rPr lang="ko-KR" altLang="en-US" sz="1200" dirty="0" smtClean="0"/>
              <a:t>년 학원 과학 강사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2014</a:t>
            </a:r>
            <a:r>
              <a:rPr lang="ko-KR" altLang="en-US" sz="1200" dirty="0" smtClean="0"/>
              <a:t>년 ㈜</a:t>
            </a:r>
            <a:r>
              <a:rPr lang="ko-KR" altLang="en-US" sz="1200" dirty="0" err="1" smtClean="0"/>
              <a:t>햇살다솜</a:t>
            </a:r>
            <a:r>
              <a:rPr lang="ko-KR" altLang="en-US" sz="1200" dirty="0" smtClean="0"/>
              <a:t> 창업 </a:t>
            </a:r>
            <a:r>
              <a:rPr lang="en-US" altLang="ko-KR" sz="1200" dirty="0" smtClean="0"/>
              <a:t>(social</a:t>
            </a:r>
            <a:r>
              <a:rPr lang="ko-KR" altLang="en-US" sz="1200" dirty="0" smtClean="0"/>
              <a:t> 벤처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태양광 발전을 통한 에너지 빈곤층 지원 목적</a:t>
            </a:r>
            <a:r>
              <a:rPr lang="en-US" altLang="ko-KR" sz="12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2016</a:t>
            </a:r>
            <a:r>
              <a:rPr lang="ko-KR" altLang="en-US" sz="1200" dirty="0" smtClean="0"/>
              <a:t>년 ㈜</a:t>
            </a:r>
            <a:r>
              <a:rPr lang="ko-KR" altLang="en-US" sz="1200" dirty="0" err="1" smtClean="0"/>
              <a:t>햇살다솜</a:t>
            </a:r>
            <a:r>
              <a:rPr lang="ko-KR" altLang="en-US" sz="1200" dirty="0" smtClean="0"/>
              <a:t> 폐업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학원 및 학원 강사 정리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2017</a:t>
            </a:r>
            <a:r>
              <a:rPr lang="ko-KR" altLang="en-US" sz="1200" dirty="0" smtClean="0"/>
              <a:t>년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차 산업기반 기술을 이용한 창업에 도전 시작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목표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2 ~ 3</a:t>
            </a:r>
            <a:r>
              <a:rPr lang="ko-KR" altLang="en-US" sz="1200" dirty="0" smtClean="0"/>
              <a:t>년간 기술 공부</a:t>
            </a:r>
            <a:r>
              <a:rPr lang="en-US" altLang="ko-KR" sz="1200" dirty="0" smtClean="0"/>
              <a:t>),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 2</a:t>
            </a:r>
            <a:r>
              <a:rPr lang="ko-KR" altLang="en-US" sz="1200" dirty="0" smtClean="0"/>
              <a:t>개 대학</a:t>
            </a:r>
            <a:r>
              <a:rPr lang="en-US" altLang="ko-KR" sz="1200" dirty="0" smtClean="0"/>
              <a:t>, SBA </a:t>
            </a:r>
            <a:r>
              <a:rPr lang="ko-KR" altLang="en-US" sz="1200" dirty="0" smtClean="0"/>
              <a:t>등에서 기술창업 교육 </a:t>
            </a:r>
            <a:r>
              <a:rPr lang="en-US" altLang="ko-KR" sz="1200" dirty="0" smtClean="0"/>
              <a:t>337</a:t>
            </a:r>
            <a:r>
              <a:rPr lang="ko-KR" altLang="en-US" sz="1200" dirty="0" smtClean="0"/>
              <a:t>시간 수료</a:t>
            </a:r>
            <a:r>
              <a:rPr lang="en-US" altLang="ko-KR" sz="1200" dirty="0" smtClean="0"/>
              <a:t>( 3D </a:t>
            </a:r>
            <a:r>
              <a:rPr lang="ko-KR" altLang="en-US" sz="1200" dirty="0" err="1" smtClean="0"/>
              <a:t>프린팅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스마트폰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앱</a:t>
            </a:r>
            <a:r>
              <a:rPr lang="ko-KR" altLang="en-US" sz="1200" dirty="0" smtClean="0"/>
              <a:t> 제작</a:t>
            </a:r>
            <a:r>
              <a:rPr lang="en-US" altLang="ko-KR" sz="1200" dirty="0" smtClean="0"/>
              <a:t>, CNC </a:t>
            </a:r>
            <a:r>
              <a:rPr lang="ko-KR" altLang="en-US" sz="1200" dirty="0" smtClean="0"/>
              <a:t>등</a:t>
            </a:r>
            <a:r>
              <a:rPr lang="en-US" altLang="ko-KR" sz="1200" dirty="0" smtClean="0"/>
              <a:t>),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 </a:t>
            </a:r>
            <a:r>
              <a:rPr lang="ko-KR" altLang="en-US" sz="1200" dirty="0" smtClean="0"/>
              <a:t>각종 창업 지원 대회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회 참가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입상 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회</a:t>
            </a:r>
            <a:r>
              <a:rPr lang="en-US" altLang="ko-KR" sz="1200" dirty="0" smtClean="0"/>
              <a:t>),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2018</a:t>
            </a:r>
            <a:r>
              <a:rPr lang="ko-KR" altLang="en-US" sz="1200" dirty="0" smtClean="0"/>
              <a:t>년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차 산업 선도인력 양성 사업</a:t>
            </a:r>
            <a:r>
              <a:rPr lang="en-US" altLang="ko-KR" sz="1200" dirty="0" smtClean="0"/>
              <a:t>(NCS 5</a:t>
            </a:r>
            <a:r>
              <a:rPr lang="ko-KR" altLang="en-US" sz="1200" dirty="0" smtClean="0"/>
              <a:t>등급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한성대 “</a:t>
            </a:r>
            <a:r>
              <a:rPr lang="en-US" altLang="ko-KR" sz="1200" dirty="0" smtClean="0"/>
              <a:t>AI </a:t>
            </a:r>
            <a:r>
              <a:rPr lang="ko-KR" altLang="en-US" sz="1200" dirty="0" smtClean="0"/>
              <a:t>프로젝트 개발과정” </a:t>
            </a:r>
            <a:r>
              <a:rPr lang="en-US" altLang="ko-KR" sz="1200" dirty="0" smtClean="0"/>
              <a:t>1,280</a:t>
            </a:r>
            <a:r>
              <a:rPr lang="ko-KR" altLang="en-US" sz="1200" dirty="0" smtClean="0"/>
              <a:t>시간 수료</a:t>
            </a:r>
            <a:r>
              <a:rPr lang="en-US" altLang="ko-KR" sz="1200" dirty="0" smtClean="0"/>
              <a:t>,  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      </a:t>
            </a:r>
            <a:r>
              <a:rPr lang="ko-KR" altLang="en-US" sz="1200" dirty="0" smtClean="0"/>
              <a:t>㈜</a:t>
            </a:r>
            <a:r>
              <a:rPr lang="ko-KR" altLang="en-US" sz="1200" dirty="0" err="1" smtClean="0"/>
              <a:t>유니콤넷과</a:t>
            </a:r>
            <a:r>
              <a:rPr lang="ko-KR" altLang="en-US" sz="1200" dirty="0" smtClean="0"/>
              <a:t> 인공지능 기반 </a:t>
            </a:r>
            <a:r>
              <a:rPr lang="en-US" altLang="ko-KR" sz="1200" dirty="0" err="1" smtClean="0"/>
              <a:t>cctv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영상 속 물체 인식 기술개발 프로젝트 진행</a:t>
            </a:r>
            <a:r>
              <a:rPr lang="en-US" altLang="ko-KR" sz="1200" dirty="0" smtClean="0"/>
              <a:t>(3</a:t>
            </a:r>
            <a:r>
              <a:rPr lang="ko-KR" altLang="en-US" sz="1200" dirty="0" smtClean="0"/>
              <a:t>개월</a:t>
            </a:r>
            <a:r>
              <a:rPr lang="en-US" altLang="ko-KR" sz="12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 </a:t>
            </a:r>
            <a:r>
              <a:rPr lang="ko-KR" altLang="en-US" sz="1200" dirty="0" smtClean="0"/>
              <a:t>한국방송통신대학교 경영학과 졸업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한성대학교 대학원 미래융합컨설팅학과</a:t>
            </a:r>
            <a:r>
              <a:rPr lang="en-US" altLang="ko-KR" sz="1200" dirty="0" smtClean="0"/>
              <a:t>(DT,AI)</a:t>
            </a:r>
            <a:r>
              <a:rPr lang="ko-KR" altLang="en-US" sz="1200" dirty="0" smtClean="0"/>
              <a:t> 입학  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 </a:t>
            </a:r>
            <a:r>
              <a:rPr lang="ko-KR" altLang="en-US" sz="1200" dirty="0" smtClean="0"/>
              <a:t>한국 </a:t>
            </a:r>
            <a:r>
              <a:rPr lang="ko-KR" altLang="en-US" sz="1200" dirty="0" err="1" smtClean="0"/>
              <a:t>콘텐츠</a:t>
            </a:r>
            <a:r>
              <a:rPr lang="ko-KR" altLang="en-US" sz="1200" dirty="0" smtClean="0"/>
              <a:t> 진흥원 창업 지원 대회 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회 참가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      4</a:t>
            </a:r>
            <a:r>
              <a:rPr lang="ko-KR" altLang="en-US" sz="1200" dirty="0" err="1" smtClean="0"/>
              <a:t>차산업</a:t>
            </a:r>
            <a:r>
              <a:rPr lang="ko-KR" altLang="en-US" sz="1200" dirty="0" smtClean="0"/>
              <a:t> 기반 기술 창업에 대한 </a:t>
            </a:r>
            <a:r>
              <a:rPr lang="ko-KR" altLang="en-US" sz="1200" dirty="0" err="1" smtClean="0"/>
              <a:t>블로그</a:t>
            </a:r>
            <a:r>
              <a:rPr lang="ko-KR" altLang="en-US" sz="1200" dirty="0" smtClean="0"/>
              <a:t> 운영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2019</a:t>
            </a:r>
            <a:r>
              <a:rPr lang="ko-KR" altLang="en-US" sz="1200" dirty="0" smtClean="0"/>
              <a:t>년 대학원 동기들과 인공지능 프로젝트 시작</a:t>
            </a:r>
            <a:r>
              <a:rPr lang="en-US" altLang="ko-KR" sz="1200" dirty="0" smtClean="0"/>
              <a:t>(Lip </a:t>
            </a:r>
            <a:r>
              <a:rPr lang="en-US" altLang="ko-KR" sz="1200" dirty="0" err="1" smtClean="0"/>
              <a:t>Readig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기술 및 시제품 개발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석사 논문 연계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2431526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111827" y="357283"/>
            <a:ext cx="2443949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b="1" dirty="0" smtClean="0">
                <a:latin typeface="+mn-ea"/>
                <a:cs typeface="Calibri" panose="020F0502020204030204" pitchFamily="34" charset="0"/>
              </a:rPr>
              <a:t>준비 과정</a:t>
            </a:r>
            <a:endParaRPr lang="ru-RU" altLang="ko-KR" sz="1800" b="1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7354" y="1085788"/>
            <a:ext cx="4167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► </a:t>
            </a:r>
            <a:r>
              <a:rPr lang="en-US" altLang="ko-KR" sz="1400" dirty="0" smtClean="0"/>
              <a:t>5</a:t>
            </a:r>
            <a:r>
              <a:rPr lang="ko-KR" altLang="en-US" sz="1400" dirty="0" smtClean="0"/>
              <a:t>권의 책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89" y="1687202"/>
            <a:ext cx="1143438" cy="14726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437" y="1719644"/>
            <a:ext cx="1142247" cy="14428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866" y="1740122"/>
            <a:ext cx="986845" cy="14369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303" y="1727819"/>
            <a:ext cx="1171291" cy="15021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356" y="1687202"/>
            <a:ext cx="1199526" cy="15427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0873" y="3588611"/>
            <a:ext cx="5301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► 2</a:t>
            </a:r>
            <a:r>
              <a:rPr lang="ko-KR" altLang="en-US" sz="1400" dirty="0" smtClean="0">
                <a:latin typeface="Arial"/>
                <a:cs typeface="Arial"/>
              </a:rPr>
              <a:t>명의 교수님 </a:t>
            </a:r>
            <a:r>
              <a:rPr lang="en-US" altLang="ko-KR" sz="1400" dirty="0" smtClean="0">
                <a:latin typeface="Arial"/>
                <a:cs typeface="Arial"/>
              </a:rPr>
              <a:t>: </a:t>
            </a:r>
            <a:r>
              <a:rPr lang="en-US" altLang="ko-KR" sz="1400" dirty="0"/>
              <a:t>Stanford </a:t>
            </a:r>
            <a:r>
              <a:rPr lang="en-US" altLang="ko-KR" sz="1400" dirty="0" err="1" smtClean="0"/>
              <a:t>univ.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andrew</a:t>
            </a:r>
            <a:r>
              <a:rPr lang="en-US" altLang="ko-KR" sz="1400" dirty="0" smtClean="0"/>
              <a:t> ng, </a:t>
            </a:r>
            <a:r>
              <a:rPr lang="ko-KR" altLang="en-US" sz="1400" dirty="0" err="1" smtClean="0"/>
              <a:t>홍콩과기대</a:t>
            </a:r>
            <a:r>
              <a:rPr lang="ko-KR" altLang="en-US" sz="1400" dirty="0" smtClean="0"/>
              <a:t> 김성</a:t>
            </a:r>
            <a:r>
              <a:rPr lang="ko-KR" altLang="en-US" sz="1400" dirty="0"/>
              <a:t>훈</a:t>
            </a:r>
            <a:r>
              <a:rPr lang="en-US" altLang="ko-KR" sz="1400" dirty="0" smtClean="0"/>
              <a:t>  </a:t>
            </a:r>
            <a:endParaRPr lang="ko-KR" altLang="en-US" sz="1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66" y="4096095"/>
            <a:ext cx="2544283" cy="157273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40" y="4096094"/>
            <a:ext cx="2513609" cy="157436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0869" y="5877272"/>
            <a:ext cx="3944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► </a:t>
            </a:r>
            <a:r>
              <a:rPr lang="en-US" altLang="ko-KR" sz="1400" dirty="0" err="1" smtClean="0">
                <a:latin typeface="Arial"/>
                <a:cs typeface="Arial"/>
              </a:rPr>
              <a:t>Github</a:t>
            </a:r>
            <a:r>
              <a:rPr lang="ko-KR" altLang="en-US" sz="1400" dirty="0">
                <a:latin typeface="Arial"/>
                <a:cs typeface="Arial"/>
              </a:rPr>
              <a:t> </a:t>
            </a:r>
            <a:r>
              <a:rPr lang="en-US" altLang="ko-KR" sz="1400" dirty="0" smtClean="0">
                <a:latin typeface="Arial"/>
                <a:cs typeface="Arial"/>
              </a:rPr>
              <a:t>: </a:t>
            </a:r>
            <a:r>
              <a:rPr lang="ko-KR" altLang="en-US" sz="1400" dirty="0" smtClean="0">
                <a:latin typeface="Arial"/>
                <a:cs typeface="Arial"/>
              </a:rPr>
              <a:t>오픈 소스 코드</a:t>
            </a:r>
            <a:r>
              <a:rPr lang="en-US" altLang="ko-KR" sz="1400" dirty="0" smtClean="0">
                <a:latin typeface="Arial"/>
                <a:cs typeface="Arial"/>
              </a:rPr>
              <a:t>(</a:t>
            </a:r>
            <a:r>
              <a:rPr lang="ko-KR" altLang="en-US" sz="1400" dirty="0" smtClean="0">
                <a:latin typeface="Arial"/>
                <a:cs typeface="Arial"/>
              </a:rPr>
              <a:t>프로그램</a:t>
            </a:r>
            <a:r>
              <a:rPr lang="en-US" altLang="ko-KR" sz="1400" dirty="0" smtClean="0">
                <a:latin typeface="Arial"/>
                <a:cs typeface="Arial"/>
              </a:rPr>
              <a:t>)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6149867" y="3588610"/>
            <a:ext cx="2089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► </a:t>
            </a:r>
            <a:r>
              <a:rPr lang="ko-KR" altLang="en-US" sz="1400" dirty="0" err="1" smtClean="0">
                <a:latin typeface="Arial"/>
                <a:cs typeface="Arial"/>
              </a:rPr>
              <a:t>유튜브</a:t>
            </a:r>
            <a:r>
              <a:rPr lang="ko-KR" altLang="en-US" sz="1400" dirty="0" smtClean="0">
                <a:latin typeface="Arial"/>
                <a:cs typeface="Arial"/>
              </a:rPr>
              <a:t> </a:t>
            </a:r>
            <a:r>
              <a:rPr lang="en-US" altLang="ko-KR" sz="1400" dirty="0" smtClean="0">
                <a:latin typeface="Arial"/>
                <a:cs typeface="Arial"/>
              </a:rPr>
              <a:t>: </a:t>
            </a:r>
            <a:r>
              <a:rPr lang="ko-KR" altLang="en-US" sz="1400" dirty="0" smtClean="0">
                <a:latin typeface="Arial"/>
                <a:cs typeface="Arial"/>
              </a:rPr>
              <a:t>참고 영상</a:t>
            </a:r>
            <a:endParaRPr lang="ko-KR" altLang="en-US" sz="14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867" y="4087188"/>
            <a:ext cx="2805911" cy="159217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0869" y="6339099"/>
            <a:ext cx="3270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► </a:t>
            </a:r>
            <a:r>
              <a:rPr lang="ko-KR" altLang="en-US" sz="1400" dirty="0" smtClean="0">
                <a:latin typeface="Arial"/>
                <a:cs typeface="Arial"/>
              </a:rPr>
              <a:t>수많은 시행착오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52468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20688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‘</a:t>
            </a:r>
            <a:r>
              <a:rPr lang="ko-KR" altLang="en-US" sz="1400" dirty="0" smtClean="0"/>
              <a:t>이미지</a:t>
            </a:r>
            <a:r>
              <a:rPr lang="en-US" altLang="ko-KR" sz="1400" dirty="0" smtClean="0"/>
              <a:t>(Image)’</a:t>
            </a:r>
            <a:r>
              <a:rPr lang="ko-KR" altLang="en-US" sz="1400" dirty="0" smtClean="0"/>
              <a:t>는 무엇으로 존재</a:t>
            </a:r>
            <a:r>
              <a:rPr lang="ko-KR" altLang="en-US" sz="1400" dirty="0"/>
              <a:t>하</a:t>
            </a:r>
            <a:r>
              <a:rPr lang="ko-KR" altLang="en-US" sz="1400" dirty="0" smtClean="0"/>
              <a:t>는가</a:t>
            </a:r>
            <a:r>
              <a:rPr lang="en-US" altLang="ko-KR" sz="1400" dirty="0" smtClean="0"/>
              <a:t>?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111535"/>
            <a:ext cx="2762250" cy="16573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254932"/>
            <a:ext cx="2762250" cy="157755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87428" y="1685072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Arial"/>
                <a:cs typeface="Arial"/>
              </a:rPr>
              <a:t>• </a:t>
            </a:r>
            <a:r>
              <a:rPr lang="ko-KR" altLang="en-US" sz="1200" dirty="0" smtClean="0"/>
              <a:t>흑백</a:t>
            </a:r>
            <a:r>
              <a:rPr lang="en-US" altLang="ko-KR" sz="1200" dirty="0" smtClean="0"/>
              <a:t>(1channel, 8bit) 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405596" y="1685069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Arial"/>
                <a:cs typeface="Arial"/>
              </a:rPr>
              <a:t>• </a:t>
            </a:r>
            <a:r>
              <a:rPr lang="ko-KR" altLang="en-US" sz="1200" dirty="0" smtClean="0"/>
              <a:t>컬러 </a:t>
            </a:r>
            <a:r>
              <a:rPr lang="en-US" altLang="ko-KR" sz="1200" dirty="0" smtClean="0"/>
              <a:t>(3channel, 24bit)</a:t>
            </a:r>
            <a:endParaRPr lang="ko-KR" altLang="en-US" sz="12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596" y="2110378"/>
            <a:ext cx="2022884" cy="372210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87428" y="1203067"/>
            <a:ext cx="2325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Arial"/>
                <a:cs typeface="Arial"/>
              </a:rPr>
              <a:t>• </a:t>
            </a:r>
            <a:r>
              <a:rPr lang="en-US" altLang="ko-KR" sz="1200" dirty="0"/>
              <a:t>0~255 </a:t>
            </a:r>
            <a:r>
              <a:rPr lang="ko-KR" altLang="en-US" sz="1200" dirty="0"/>
              <a:t>사이의 숫자로 </a:t>
            </a:r>
            <a:r>
              <a:rPr lang="ko-KR" altLang="en-US" sz="1200" dirty="0" smtClean="0"/>
              <a:t>존</a:t>
            </a:r>
            <a:r>
              <a:rPr lang="ko-KR" altLang="en-US" sz="1200" dirty="0"/>
              <a:t>재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14945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548680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‘</a:t>
            </a:r>
            <a:r>
              <a:rPr lang="ko-KR" altLang="en-US" dirty="0" smtClean="0"/>
              <a:t>물체인식 인공지능 모델</a:t>
            </a:r>
            <a:r>
              <a:rPr lang="en-US" altLang="ko-KR" dirty="0" smtClean="0"/>
              <a:t>/</a:t>
            </a:r>
            <a:r>
              <a:rPr lang="ko-KR" altLang="en-US" dirty="0" smtClean="0"/>
              <a:t>프로그램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062301"/>
            <a:ext cx="7056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Arial"/>
                <a:cs typeface="Arial"/>
              </a:rPr>
              <a:t>• </a:t>
            </a:r>
            <a:r>
              <a:rPr lang="ko-KR" altLang="en-US" sz="1200" dirty="0" smtClean="0">
                <a:latin typeface="Arial"/>
                <a:cs typeface="Arial"/>
              </a:rPr>
              <a:t>수학적 연산 프로그램들의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r>
              <a:rPr lang="ko-KR" altLang="en-US" sz="1200" dirty="0" smtClean="0">
                <a:latin typeface="Arial"/>
                <a:cs typeface="Arial"/>
              </a:rPr>
              <a:t>집합 </a:t>
            </a:r>
            <a:r>
              <a:rPr lang="en-US" altLang="ko-KR" sz="1200" dirty="0" smtClean="0">
                <a:latin typeface="Arial"/>
                <a:cs typeface="Arial"/>
              </a:rPr>
              <a:t>:  convolution + max pooling + activation + flattening + </a:t>
            </a:r>
            <a:r>
              <a:rPr lang="en-US" altLang="ko-KR" sz="1200" dirty="0" err="1" smtClean="0">
                <a:latin typeface="Arial"/>
                <a:cs typeface="Arial"/>
              </a:rPr>
              <a:t>softmax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00808"/>
            <a:ext cx="2871653" cy="14766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700806"/>
            <a:ext cx="3355934" cy="14766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4797151"/>
            <a:ext cx="2880320" cy="16201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797152"/>
            <a:ext cx="3389074" cy="162018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3270116"/>
            <a:ext cx="2776601" cy="122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066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548680"/>
            <a:ext cx="5040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‘</a:t>
            </a:r>
            <a:r>
              <a:rPr lang="ko-KR" altLang="en-US" dirty="0" smtClean="0"/>
              <a:t>물체인식 인공지능 모델</a:t>
            </a:r>
            <a:r>
              <a:rPr lang="en-US" altLang="ko-KR" dirty="0" smtClean="0"/>
              <a:t>/</a:t>
            </a:r>
            <a:r>
              <a:rPr lang="ko-KR" altLang="en-US" dirty="0" smtClean="0"/>
              <a:t>프로그램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이 하는 일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183" y="1124744"/>
            <a:ext cx="36007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•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r>
              <a:rPr lang="ko-KR" altLang="en-US" sz="1200" dirty="0" smtClean="0">
                <a:latin typeface="Arial"/>
                <a:cs typeface="Arial"/>
              </a:rPr>
              <a:t>수학적 연산을 통해 이미지를 구성하고 있는 </a:t>
            </a: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r>
              <a:rPr lang="ko-KR" altLang="en-US" sz="1200" dirty="0" smtClean="0">
                <a:latin typeface="Arial"/>
                <a:cs typeface="Arial"/>
              </a:rPr>
              <a:t>숫자들을 변형시킨다</a:t>
            </a:r>
            <a:r>
              <a:rPr lang="en-US" altLang="ko-KR" sz="1200" dirty="0" smtClean="0">
                <a:latin typeface="Arial"/>
                <a:cs typeface="Arial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• </a:t>
            </a:r>
            <a:r>
              <a:rPr lang="ko-KR" altLang="en-US" sz="1200" dirty="0" smtClean="0">
                <a:latin typeface="Arial"/>
                <a:cs typeface="Arial"/>
              </a:rPr>
              <a:t>특징을 추출</a:t>
            </a:r>
            <a:r>
              <a:rPr lang="en-US" altLang="ko-KR" sz="1200" dirty="0" smtClean="0">
                <a:latin typeface="Arial"/>
                <a:cs typeface="Arial"/>
              </a:rPr>
              <a:t>(</a:t>
            </a:r>
            <a:r>
              <a:rPr lang="ko-KR" altLang="en-US" sz="1200" dirty="0" smtClean="0">
                <a:latin typeface="Arial"/>
                <a:cs typeface="Arial"/>
              </a:rPr>
              <a:t>물체들을 차별화</a:t>
            </a:r>
            <a:r>
              <a:rPr lang="en-US" altLang="ko-KR" sz="1200" dirty="0" smtClean="0">
                <a:latin typeface="Arial"/>
                <a:cs typeface="Arial"/>
              </a:rPr>
              <a:t>)</a:t>
            </a:r>
            <a:r>
              <a:rPr lang="ko-KR" altLang="en-US" sz="1200" dirty="0" smtClean="0">
                <a:latin typeface="Arial"/>
                <a:cs typeface="Arial"/>
              </a:rPr>
              <a:t>한다</a:t>
            </a:r>
            <a:r>
              <a:rPr lang="en-US" altLang="ko-KR" sz="1200" dirty="0" smtClean="0">
                <a:latin typeface="Arial"/>
                <a:cs typeface="Arial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80" y="1847231"/>
            <a:ext cx="3335357" cy="126267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04" y="3710067"/>
            <a:ext cx="3291033" cy="98659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916832"/>
            <a:ext cx="3889712" cy="266055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809648" y="1200901"/>
            <a:ext cx="33123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•</a:t>
            </a:r>
            <a:r>
              <a:rPr lang="en-US" altLang="ko-KR" sz="1200" dirty="0"/>
              <a:t> </a:t>
            </a:r>
            <a:r>
              <a:rPr lang="ko-KR" altLang="en-US" sz="1200" dirty="0"/>
              <a:t>물체들을 분류하고</a:t>
            </a:r>
            <a:r>
              <a:rPr lang="en-US" altLang="ko-KR" sz="1200" dirty="0"/>
              <a:t>, </a:t>
            </a:r>
            <a:r>
              <a:rPr lang="ko-KR" altLang="en-US" sz="1200" dirty="0"/>
              <a:t>물체의 위치를 찾아서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</a:t>
            </a:r>
            <a:r>
              <a:rPr lang="ko-KR" altLang="en-US" sz="1200" dirty="0"/>
              <a:t>알아보기 쉽게 경계선을 만든다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4749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20688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정리 </a:t>
            </a:r>
            <a:r>
              <a:rPr lang="en-US" altLang="ko-KR" dirty="0" smtClean="0"/>
              <a:t>: ‘</a:t>
            </a:r>
            <a:r>
              <a:rPr lang="ko-KR" altLang="en-US" dirty="0" smtClean="0"/>
              <a:t>인식</a:t>
            </a:r>
            <a:r>
              <a:rPr lang="en-US" altLang="ko-KR" dirty="0" smtClean="0"/>
              <a:t>’</a:t>
            </a:r>
            <a:r>
              <a:rPr lang="ko-KR" altLang="en-US" dirty="0" smtClean="0"/>
              <a:t>과</a:t>
            </a:r>
            <a:r>
              <a:rPr lang="en-US" altLang="ko-KR" dirty="0" smtClean="0"/>
              <a:t> ‘</a:t>
            </a:r>
            <a:r>
              <a:rPr lang="ko-KR" altLang="en-US" dirty="0" smtClean="0"/>
              <a:t>검출</a:t>
            </a:r>
            <a:r>
              <a:rPr lang="en-US" altLang="ko-KR" dirty="0" smtClean="0"/>
              <a:t>’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140769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(Recognition)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1447801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 smtClean="0"/>
              <a:t>‘</a:t>
            </a:r>
            <a:r>
              <a:rPr lang="ko-KR" altLang="en-US" sz="1200" dirty="0" smtClean="0"/>
              <a:t>그것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이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무엇인지 안다</a:t>
            </a:r>
            <a:endParaRPr lang="en-US" altLang="ko-KR" sz="12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 smtClean="0"/>
              <a:t>분류</a:t>
            </a:r>
            <a:r>
              <a:rPr lang="en-US" altLang="ko-KR" sz="1200" dirty="0" smtClean="0"/>
              <a:t>(classification) </a:t>
            </a:r>
            <a:r>
              <a:rPr lang="ko-KR" altLang="en-US" sz="1200" dirty="0" smtClean="0"/>
              <a:t>와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확률</a:t>
            </a:r>
            <a:r>
              <a:rPr lang="en-US" altLang="ko-KR" sz="1200" dirty="0" smtClean="0"/>
              <a:t>(probability)</a:t>
            </a:r>
            <a:r>
              <a:rPr lang="ko-KR" altLang="en-US" sz="1200" dirty="0" smtClean="0"/>
              <a:t>로 표현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776" y="2492896"/>
            <a:ext cx="3312368" cy="34474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381" y="2492895"/>
            <a:ext cx="3241826" cy="344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41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9552" y="1293168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(Detection)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86197" y="1600945"/>
            <a:ext cx="58326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smtClean="0"/>
              <a:t>‘</a:t>
            </a:r>
            <a:r>
              <a:rPr lang="ko-KR" altLang="en-US" sz="1400" dirty="0" smtClean="0"/>
              <a:t>그것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이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무엇인지 알고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어디에 있는지도 안다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/>
              <a:t>분류</a:t>
            </a:r>
            <a:r>
              <a:rPr lang="en-US" altLang="ko-KR" sz="1400" dirty="0" smtClean="0"/>
              <a:t>(classification) </a:t>
            </a:r>
            <a:r>
              <a:rPr lang="ko-KR" altLang="en-US" sz="1400" dirty="0" smtClean="0"/>
              <a:t>와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확률</a:t>
            </a:r>
            <a:r>
              <a:rPr lang="en-US" altLang="ko-KR" sz="1400" dirty="0" smtClean="0"/>
              <a:t>(probability), </a:t>
            </a:r>
            <a:r>
              <a:rPr lang="ko-KR" altLang="en-US" sz="1400" dirty="0" smtClean="0"/>
              <a:t>위치</a:t>
            </a:r>
            <a:r>
              <a:rPr lang="en-US" altLang="ko-KR" sz="1400" dirty="0" smtClean="0"/>
              <a:t>(localization)</a:t>
            </a:r>
            <a:r>
              <a:rPr lang="ko-KR" altLang="en-US" sz="1400" dirty="0" smtClean="0"/>
              <a:t>로 표현</a:t>
            </a:r>
            <a:endParaRPr lang="ko-KR" altLang="en-US" sz="14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913719"/>
            <a:ext cx="5392677" cy="315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353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합성곱</a:t>
            </a:r>
            <a:r>
              <a:rPr lang="ko-KR" altLang="en-US" dirty="0" smtClean="0"/>
              <a:t> 신경망</a:t>
            </a:r>
            <a:r>
              <a:rPr lang="en-US" altLang="ko-KR" dirty="0" smtClean="0"/>
              <a:t>(CNN)</a:t>
            </a:r>
            <a:r>
              <a:rPr lang="ko-KR" altLang="en-US" dirty="0" err="1" smtClean="0"/>
              <a:t>의종류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62" y="1772816"/>
            <a:ext cx="5530538" cy="33123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34472" y="2339887"/>
            <a:ext cx="2232248" cy="2178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 smtClean="0"/>
              <a:t>개발 도구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라이브러리</a:t>
            </a:r>
            <a:r>
              <a:rPr lang="en-US" altLang="ko-KR" sz="1400" dirty="0" smtClean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텐서플로우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케라스</a:t>
            </a:r>
            <a:endParaRPr lang="en-US" altLang="ko-KR" sz="1400" dirty="0" smtClean="0"/>
          </a:p>
          <a:p>
            <a:pPr>
              <a:lnSpc>
                <a:spcPct val="200000"/>
              </a:lnSpc>
            </a:pPr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파이토치</a:t>
            </a:r>
            <a:endParaRPr lang="en-US" altLang="ko-KR" sz="1400" dirty="0" smtClean="0"/>
          </a:p>
          <a:p>
            <a:pPr>
              <a:lnSpc>
                <a:spcPct val="200000"/>
              </a:lnSpc>
            </a:pPr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다크넷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36470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합성곱</a:t>
            </a:r>
            <a:r>
              <a:rPr lang="ko-KR" altLang="en-US" dirty="0" smtClean="0"/>
              <a:t> 신경망</a:t>
            </a:r>
            <a:r>
              <a:rPr lang="en-US" altLang="ko-KR" dirty="0" smtClean="0"/>
              <a:t>(CNN)</a:t>
            </a:r>
            <a:r>
              <a:rPr lang="ko-KR" altLang="en-US" dirty="0" smtClean="0"/>
              <a:t>의 구조와 역할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92896"/>
            <a:ext cx="3455800" cy="13810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7" y="1412007"/>
            <a:ext cx="1602032" cy="4806097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3563888" y="3183407"/>
            <a:ext cx="504056" cy="173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3563516" y="5013176"/>
            <a:ext cx="504056" cy="173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463008" y="4930691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사람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/ </a:t>
            </a:r>
            <a:r>
              <a:rPr lang="ko-KR" altLang="en-US" sz="1600" dirty="0" smtClean="0"/>
              <a:t>얼굴 </a:t>
            </a:r>
            <a:r>
              <a:rPr lang="en-US" altLang="ko-KR" sz="1600" dirty="0" smtClean="0"/>
              <a:t>/ </a:t>
            </a:r>
            <a:r>
              <a:rPr lang="ko-KR" altLang="en-US" sz="1600" dirty="0" err="1" smtClean="0"/>
              <a:t>멀더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스칼릿</a:t>
            </a:r>
            <a:r>
              <a:rPr lang="en-US" altLang="ko-KR" sz="1600" dirty="0" smtClean="0"/>
              <a:t> </a:t>
            </a:r>
            <a:endParaRPr lang="ko-KR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1846029" y="1242697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학습데이터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이미지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12143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2068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인식</a:t>
            </a:r>
            <a:r>
              <a:rPr lang="en-US" altLang="ko-KR" dirty="0" smtClean="0"/>
              <a:t>(Recognition) </a:t>
            </a:r>
            <a:r>
              <a:rPr lang="ko-KR" altLang="en-US" dirty="0" smtClean="0"/>
              <a:t>구현 과정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170752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모방 하기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1562308"/>
            <a:ext cx="49685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Arial"/>
                <a:cs typeface="Arial"/>
              </a:rPr>
              <a:t>► </a:t>
            </a:r>
            <a:r>
              <a:rPr lang="ko-KR" altLang="en-US" sz="1200" dirty="0" smtClean="0"/>
              <a:t>모방하기도 어렵다</a:t>
            </a:r>
            <a:r>
              <a:rPr lang="en-US" altLang="ko-KR" sz="1200" dirty="0">
                <a:latin typeface="Arial"/>
                <a:cs typeface="Arial"/>
              </a:rPr>
              <a:t> (</a:t>
            </a:r>
            <a:r>
              <a:rPr lang="ko-KR" altLang="en-US" sz="1200" dirty="0">
                <a:latin typeface="Arial"/>
                <a:cs typeface="Arial"/>
              </a:rPr>
              <a:t>환경이 달라서</a:t>
            </a:r>
            <a:r>
              <a:rPr lang="en-US" altLang="ko-KR" sz="1200" dirty="0" smtClean="0">
                <a:latin typeface="Arial"/>
                <a:cs typeface="Arial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 </a:t>
            </a:r>
            <a:r>
              <a:rPr lang="en-US" altLang="ko-KR" sz="1200" dirty="0" smtClean="0"/>
              <a:t> ① </a:t>
            </a:r>
            <a:r>
              <a:rPr lang="ko-KR" altLang="en-US" sz="1200" dirty="0" err="1" smtClean="0"/>
              <a:t>리눅스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윈도우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② </a:t>
            </a:r>
            <a:r>
              <a:rPr lang="ko-KR" altLang="en-US" sz="1200" dirty="0" smtClean="0"/>
              <a:t>필요한 프로그램 설치 유무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③ </a:t>
            </a:r>
            <a:r>
              <a:rPr lang="ko-KR" altLang="en-US" sz="1200" dirty="0" smtClean="0"/>
              <a:t>프로그램 버전의 차이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 ④ </a:t>
            </a:r>
            <a:r>
              <a:rPr lang="ko-KR" altLang="en-US" sz="1200" dirty="0" smtClean="0"/>
              <a:t>컴퓨팅 파워의 차이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gpu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유무</a:t>
            </a:r>
            <a:r>
              <a:rPr lang="en-US" altLang="ko-KR" sz="1200" dirty="0" smtClean="0"/>
              <a:t>, ram</a:t>
            </a:r>
            <a:r>
              <a:rPr lang="ko-KR" altLang="en-US" sz="1200" dirty="0" smtClean="0"/>
              <a:t>의 용량 등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4005064"/>
            <a:ext cx="49685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Arial"/>
                <a:cs typeface="Arial"/>
              </a:rPr>
              <a:t>► 프로그래밍을 열심히 공부해야 하는 이유</a:t>
            </a:r>
            <a:endParaRPr lang="en-US" altLang="ko-KR" sz="1200" dirty="0" smtClean="0">
              <a:latin typeface="Arial"/>
              <a:cs typeface="Arial"/>
            </a:endParaRPr>
          </a:p>
          <a:p>
            <a:r>
              <a:rPr lang="en-US" altLang="ko-KR" sz="1200" dirty="0" smtClean="0"/>
              <a:t>   :  </a:t>
            </a:r>
            <a:r>
              <a:rPr lang="ko-KR" altLang="en-US" sz="1200" dirty="0" smtClean="0"/>
              <a:t>본인의 목적대로 프로그램을 수정하기 위해서</a:t>
            </a:r>
            <a:r>
              <a:rPr lang="en-US" altLang="ko-KR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78828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7544" y="1170752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2. </a:t>
            </a:r>
            <a:r>
              <a:rPr lang="ko-KR" altLang="en-US" sz="1400" dirty="0" smtClean="0"/>
              <a:t>나만의 모델로 업그레이드 시키기</a:t>
            </a:r>
            <a:endParaRPr lang="ko-KR" altLang="en-US" sz="1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943491"/>
            <a:ext cx="6408712" cy="41596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7544" y="62068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인식</a:t>
            </a:r>
            <a:r>
              <a:rPr lang="en-US" altLang="ko-KR" dirty="0" smtClean="0"/>
              <a:t>(Recognition) </a:t>
            </a:r>
            <a:r>
              <a:rPr lang="ko-KR" altLang="en-US" dirty="0" smtClean="0"/>
              <a:t>구현 과정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2693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91680" y="184482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필요는 발명의 어머니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2804170"/>
            <a:ext cx="64807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인공지능을 공부하게 된 계기 설명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- </a:t>
            </a:r>
            <a:r>
              <a:rPr lang="ko-KR" altLang="en-US" sz="1200" dirty="0" smtClean="0">
                <a:solidFill>
                  <a:srgbClr val="FF0000"/>
                </a:solidFill>
              </a:rPr>
              <a:t>저</a:t>
            </a:r>
            <a:r>
              <a:rPr lang="ko-KR" altLang="en-US" sz="1200" dirty="0">
                <a:solidFill>
                  <a:srgbClr val="FF0000"/>
                </a:solidFill>
              </a:rPr>
              <a:t>는</a:t>
            </a:r>
            <a:r>
              <a:rPr lang="ko-KR" altLang="en-US" sz="1200" dirty="0" smtClean="0">
                <a:solidFill>
                  <a:srgbClr val="FF0000"/>
                </a:solidFill>
              </a:rPr>
              <a:t> 인공지능을 전공한 학자나 전문가는 아닙니다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</a:t>
            </a:r>
            <a:r>
              <a:rPr lang="ko-KR" altLang="en-US" sz="1200" dirty="0" smtClean="0">
                <a:solidFill>
                  <a:srgbClr val="FF0000"/>
                </a:solidFill>
              </a:rPr>
              <a:t>  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endParaRPr lang="en-US" altLang="ko-KR" sz="12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rgbClr val="FF0000"/>
                </a:solidFill>
              </a:rPr>
              <a:t>그럼에도 인공지능 분야를 공부하게 된 이유는 지적 호기심도 있었지만</a:t>
            </a:r>
            <a:r>
              <a:rPr lang="en-US" altLang="ko-KR" sz="12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dirty="0" smtClean="0">
                <a:solidFill>
                  <a:srgbClr val="FF0000"/>
                </a:solidFill>
              </a:rPr>
              <a:t>그보다는 창업을 위한 필요성 때문이었습니다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rgbClr val="FF0000"/>
                </a:solidFill>
              </a:rPr>
              <a:t>제가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실제로 진행했던 </a:t>
            </a:r>
            <a:r>
              <a:rPr lang="en-US" altLang="ko-KR" sz="1200" dirty="0">
                <a:solidFill>
                  <a:srgbClr val="FF0000"/>
                </a:solidFill>
              </a:rPr>
              <a:t>3</a:t>
            </a:r>
            <a:r>
              <a:rPr lang="ko-KR" altLang="en-US" sz="1200" dirty="0" smtClean="0">
                <a:solidFill>
                  <a:srgbClr val="FF0000"/>
                </a:solidFill>
              </a:rPr>
              <a:t>가지 창업관련 프로젝트를 가지고 저의 필요가 무엇이었고</a:t>
            </a:r>
            <a:r>
              <a:rPr lang="en-US" altLang="ko-KR" sz="12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dirty="0" smtClean="0">
                <a:solidFill>
                  <a:srgbClr val="FF0000"/>
                </a:solidFill>
              </a:rPr>
              <a:t>그 필요를 충족시키기 위해서 어떻게 프로그래밍과 인공지능에 접근하게 되었고</a:t>
            </a:r>
            <a:r>
              <a:rPr lang="en-US" altLang="ko-KR" sz="12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dirty="0" smtClean="0">
                <a:solidFill>
                  <a:srgbClr val="FF0000"/>
                </a:solidFill>
              </a:rPr>
              <a:t>사용해오고 있는지를 말씀 드리고자 합니다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rgbClr val="FF0000"/>
                </a:solidFill>
              </a:rPr>
              <a:t>제가 오늘 여러분께 드릴 수 있는 말씀은 인공지능 및 프로그래밍에 대해서 무지했던 한 일반인이 어떤 시행착오를 거쳐서 인공지능을 어떻게 활용하고 있는지에 대한 사례입니다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 </a:t>
            </a:r>
          </a:p>
          <a:p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466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1139627"/>
            <a:ext cx="4824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</a:t>
            </a:r>
            <a:r>
              <a:rPr lang="en-US" altLang="ko-KR" sz="1400" dirty="0" smtClean="0"/>
              <a:t>. Inception </a:t>
            </a:r>
            <a:r>
              <a:rPr lang="en-US" altLang="ko-KR" sz="1400" dirty="0" err="1" smtClean="0"/>
              <a:t>ResNet</a:t>
            </a:r>
            <a:r>
              <a:rPr lang="en-US" altLang="ko-KR" sz="1400" dirty="0" smtClean="0"/>
              <a:t> V1 </a:t>
            </a:r>
            <a:r>
              <a:rPr lang="ko-KR" altLang="en-US" sz="1400" dirty="0" smtClean="0"/>
              <a:t>모델 업그레이드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772816"/>
            <a:ext cx="1098376" cy="38745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4724" y="2951232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특성</a:t>
            </a:r>
            <a:endParaRPr lang="en-US" altLang="ko-KR" sz="1400" dirty="0" smtClean="0"/>
          </a:p>
          <a:p>
            <a:r>
              <a:rPr lang="ko-KR" altLang="en-US" sz="1400" dirty="0" smtClean="0"/>
              <a:t>추출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4355976" y="2655051"/>
            <a:ext cx="2736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for layer in </a:t>
            </a:r>
            <a:r>
              <a:rPr lang="en-US" altLang="ko-KR" sz="1200" dirty="0" err="1"/>
              <a:t>base_model.layers</a:t>
            </a:r>
            <a:r>
              <a:rPr lang="en-US" altLang="ko-KR" sz="1200" dirty="0"/>
              <a:t>:</a:t>
            </a:r>
          </a:p>
          <a:p>
            <a:r>
              <a:rPr lang="en-US" altLang="ko-KR" sz="1200" dirty="0" smtClean="0"/>
              <a:t>     </a:t>
            </a:r>
            <a:r>
              <a:rPr lang="en-US" altLang="ko-KR" sz="1200" dirty="0" err="1" smtClean="0"/>
              <a:t>layer.trainable</a:t>
            </a:r>
            <a:r>
              <a:rPr lang="en-US" altLang="ko-KR" sz="1200" dirty="0" smtClean="0"/>
              <a:t>=False</a:t>
            </a:r>
            <a:endParaRPr lang="en-US" altLang="ko-KR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2339752" y="2747385"/>
            <a:ext cx="1451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freezing : </a:t>
            </a:r>
            <a:r>
              <a:rPr lang="ko-KR" altLang="en-US" sz="1200" dirty="0" smtClean="0"/>
              <a:t>학습</a:t>
            </a:r>
            <a:r>
              <a:rPr lang="en-US" altLang="ko-KR" sz="1200" dirty="0" smtClean="0"/>
              <a:t>(Ⅹ)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2339752" y="4517796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새로운 구조 </a:t>
            </a:r>
            <a:r>
              <a:rPr lang="en-US" altLang="ko-KR" sz="1200" dirty="0" smtClean="0"/>
              <a:t>modeling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4355976" y="3933056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/>
              <a:t>x = </a:t>
            </a:r>
            <a:r>
              <a:rPr lang="en-US" altLang="ko-KR" sz="1200" dirty="0" err="1"/>
              <a:t>base_model.get_layer</a:t>
            </a:r>
            <a:r>
              <a:rPr lang="en-US" altLang="ko-KR" sz="1200" dirty="0"/>
              <a:t>('add_21').output</a:t>
            </a:r>
          </a:p>
          <a:p>
            <a:r>
              <a:rPr lang="en-US" altLang="ko-KR" sz="1200" dirty="0"/>
              <a:t>x = GlobalAveragePooling2D()(x)</a:t>
            </a:r>
          </a:p>
          <a:p>
            <a:r>
              <a:rPr lang="en-US" altLang="ko-KR" sz="1200" dirty="0"/>
              <a:t>x = </a:t>
            </a:r>
            <a:r>
              <a:rPr lang="en-US" altLang="ko-KR" sz="1200" dirty="0" err="1"/>
              <a:t>BatchNormalization</a:t>
            </a:r>
            <a:r>
              <a:rPr lang="en-US" altLang="ko-KR" sz="1200" dirty="0"/>
              <a:t>()(x)</a:t>
            </a:r>
          </a:p>
          <a:p>
            <a:r>
              <a:rPr lang="en-US" altLang="ko-KR" sz="1200" dirty="0"/>
              <a:t>x = Dropout(0.5)(x)</a:t>
            </a:r>
          </a:p>
          <a:p>
            <a:r>
              <a:rPr lang="en-US" altLang="ko-KR" sz="1200" dirty="0"/>
              <a:t>x = Dense(1024, activation='</a:t>
            </a:r>
            <a:r>
              <a:rPr lang="en-US" altLang="ko-KR" sz="1200" dirty="0" err="1"/>
              <a:t>relu</a:t>
            </a:r>
            <a:r>
              <a:rPr lang="en-US" altLang="ko-KR" sz="1200" dirty="0"/>
              <a:t>', </a:t>
            </a:r>
            <a:r>
              <a:rPr lang="en-US" altLang="ko-KR" sz="1200" dirty="0" err="1"/>
              <a:t>kernel_initializer</a:t>
            </a:r>
            <a:r>
              <a:rPr lang="en-US" altLang="ko-KR" sz="1200" dirty="0"/>
              <a:t>='</a:t>
            </a:r>
            <a:r>
              <a:rPr lang="en-US" altLang="ko-KR" sz="1200" dirty="0" err="1"/>
              <a:t>he_normal</a:t>
            </a:r>
            <a:r>
              <a:rPr lang="en-US" altLang="ko-KR" sz="1200" dirty="0"/>
              <a:t>', </a:t>
            </a:r>
            <a:r>
              <a:rPr lang="en-US" altLang="ko-KR" sz="1200" dirty="0" smtClean="0"/>
              <a:t>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  <a:r>
              <a:rPr lang="en-US" altLang="ko-KR" sz="1200" dirty="0" err="1" smtClean="0"/>
              <a:t>bias_initializer</a:t>
            </a:r>
            <a:r>
              <a:rPr lang="en-US" altLang="ko-KR" sz="1200" dirty="0"/>
              <a:t>='zeros')(x)</a:t>
            </a:r>
          </a:p>
          <a:p>
            <a:r>
              <a:rPr lang="en-US" altLang="ko-KR" sz="1200" dirty="0"/>
              <a:t>x = </a:t>
            </a:r>
            <a:r>
              <a:rPr lang="en-US" altLang="ko-KR" sz="1200" dirty="0" err="1"/>
              <a:t>BatchNormalization</a:t>
            </a:r>
            <a:r>
              <a:rPr lang="en-US" altLang="ko-KR" sz="1200" dirty="0"/>
              <a:t>()(x)</a:t>
            </a:r>
          </a:p>
          <a:p>
            <a:r>
              <a:rPr lang="en-US" altLang="ko-KR" sz="1200" dirty="0"/>
              <a:t>x = Dropout(0.5)(x)</a:t>
            </a:r>
          </a:p>
          <a:p>
            <a:r>
              <a:rPr lang="en-US" altLang="ko-KR" sz="1200" dirty="0"/>
              <a:t>predictions = Dense(classes, activation='</a:t>
            </a:r>
            <a:r>
              <a:rPr lang="en-US" altLang="ko-KR" sz="1200" dirty="0" err="1"/>
              <a:t>softmax</a:t>
            </a:r>
            <a:r>
              <a:rPr lang="en-US" altLang="ko-KR" sz="1200" dirty="0"/>
              <a:t>')(x)</a:t>
            </a:r>
          </a:p>
          <a:p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 err="1"/>
              <a:t>my_model</a:t>
            </a:r>
            <a:r>
              <a:rPr lang="en-US" altLang="ko-KR" sz="1200" dirty="0"/>
              <a:t> = Model(inputs=</a:t>
            </a:r>
            <a:r>
              <a:rPr lang="en-US" altLang="ko-KR" sz="1200" dirty="0" err="1"/>
              <a:t>base_model.input</a:t>
            </a:r>
            <a:r>
              <a:rPr lang="en-US" altLang="ko-KR" sz="1200" dirty="0"/>
              <a:t>,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   outputs=predictions</a:t>
            </a:r>
            <a:r>
              <a:rPr lang="en-US" altLang="ko-KR" sz="1200" dirty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44724" y="4489889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분</a:t>
            </a:r>
            <a:r>
              <a:rPr lang="ko-KR" altLang="en-US" sz="1400" b="1" dirty="0">
                <a:solidFill>
                  <a:schemeClr val="bg1"/>
                </a:solidFill>
              </a:rPr>
              <a:t>류</a:t>
            </a:r>
          </a:p>
        </p:txBody>
      </p:sp>
      <p:sp>
        <p:nvSpPr>
          <p:cNvPr id="12" name="오른쪽 화살표 11"/>
          <p:cNvSpPr/>
          <p:nvPr/>
        </p:nvSpPr>
        <p:spPr>
          <a:xfrm>
            <a:off x="1979712" y="2885884"/>
            <a:ext cx="288032" cy="65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1979712" y="4597043"/>
            <a:ext cx="288032" cy="65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67544" y="62068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인식</a:t>
            </a:r>
            <a:r>
              <a:rPr lang="en-US" altLang="ko-KR" dirty="0" smtClean="0"/>
              <a:t>(Recognition) </a:t>
            </a:r>
            <a:r>
              <a:rPr lang="ko-KR" altLang="en-US" dirty="0" smtClean="0"/>
              <a:t>구현 과정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16095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7544" y="62068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인식</a:t>
            </a:r>
            <a:r>
              <a:rPr lang="en-US" altLang="ko-KR" dirty="0" smtClean="0"/>
              <a:t>(Recognition) </a:t>
            </a:r>
            <a:r>
              <a:rPr lang="ko-KR" altLang="en-US" dirty="0" smtClean="0"/>
              <a:t>구현 과정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7544" y="1139627"/>
            <a:ext cx="4824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</a:t>
            </a:r>
            <a:r>
              <a:rPr lang="en-US" altLang="ko-KR" sz="1400" dirty="0" smtClean="0"/>
              <a:t>. </a:t>
            </a: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en-US" altLang="ko-KR" sz="1400" dirty="0" err="1"/>
              <a:t>C</a:t>
            </a:r>
            <a:r>
              <a:rPr lang="en-US" altLang="ko-KR" sz="1400" dirty="0" err="1" smtClean="0"/>
              <a:t>olaboratory</a:t>
            </a:r>
            <a:r>
              <a:rPr lang="ko-KR" altLang="en-US" sz="1400" dirty="0" smtClean="0"/>
              <a:t>에서 구</a:t>
            </a:r>
            <a:r>
              <a:rPr lang="ko-KR" altLang="en-US" sz="1400" dirty="0"/>
              <a:t>현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827584" y="1628800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Arial"/>
                <a:cs typeface="Arial"/>
              </a:rPr>
              <a:t>►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Colab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드라이브와 연동해서 사용하는 </a:t>
            </a:r>
            <a:r>
              <a:rPr lang="en-US" altLang="ko-KR" sz="1200" dirty="0" err="1" smtClean="0"/>
              <a:t>jupyter</a:t>
            </a:r>
            <a:r>
              <a:rPr lang="en-US" altLang="ko-KR" sz="1200" dirty="0" smtClean="0"/>
              <a:t> notebook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smtClean="0"/>
              <a:t>기존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jupyter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notebook + RAM 12.7GB + CPU </a:t>
            </a:r>
            <a:r>
              <a:rPr lang="ko-KR" altLang="en-US" sz="1200" dirty="0" err="1" smtClean="0"/>
              <a:t>듀얼코어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2.2GHz + GPU </a:t>
            </a:r>
            <a:r>
              <a:rPr lang="ko-KR" altLang="en-US" sz="1200" dirty="0" smtClean="0"/>
              <a:t>제공</a:t>
            </a:r>
            <a:r>
              <a:rPr lang="en-US" altLang="ko-KR" sz="1200" dirty="0" smtClean="0"/>
              <a:t>(</a:t>
            </a:r>
            <a:r>
              <a:rPr lang="en-US" altLang="ko-KR" sz="1200" dirty="0"/>
              <a:t>NVIDIA Tesla </a:t>
            </a:r>
            <a:r>
              <a:rPr lang="en-US" altLang="ko-KR" sz="1200" dirty="0" smtClean="0"/>
              <a:t>K80 1</a:t>
            </a:r>
            <a:r>
              <a:rPr lang="ko-KR" altLang="en-US" sz="1200" dirty="0" smtClean="0"/>
              <a:t>개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216" y="2852936"/>
            <a:ext cx="4896544" cy="298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2833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7544" y="62068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인식</a:t>
            </a:r>
            <a:r>
              <a:rPr lang="en-US" altLang="ko-KR" dirty="0" smtClean="0"/>
              <a:t>(Recognition) </a:t>
            </a:r>
            <a:r>
              <a:rPr lang="ko-KR" altLang="en-US" dirty="0" smtClean="0"/>
              <a:t>구현 과정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7544" y="1139627"/>
            <a:ext cx="4824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</a:t>
            </a:r>
            <a:r>
              <a:rPr lang="en-US" altLang="ko-KR" sz="1400" dirty="0" smtClean="0"/>
              <a:t>. </a:t>
            </a: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en-US" altLang="ko-KR" sz="1400" dirty="0" err="1"/>
              <a:t>C</a:t>
            </a:r>
            <a:r>
              <a:rPr lang="en-US" altLang="ko-KR" sz="1400" dirty="0" err="1" smtClean="0"/>
              <a:t>olaboratory</a:t>
            </a:r>
            <a:r>
              <a:rPr lang="ko-KR" altLang="en-US" sz="1400" dirty="0" smtClean="0"/>
              <a:t>에서 구</a:t>
            </a:r>
            <a:r>
              <a:rPr lang="ko-KR" altLang="en-US" sz="1400" dirty="0"/>
              <a:t>현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1" y="1844824"/>
            <a:ext cx="7054073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9308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59832" y="2110306"/>
            <a:ext cx="5328592" cy="4104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830092"/>
            <a:ext cx="2046345" cy="21860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149080"/>
            <a:ext cx="2046345" cy="22441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7544" y="62068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인식</a:t>
            </a:r>
            <a:r>
              <a:rPr lang="en-US" altLang="ko-KR" dirty="0" smtClean="0"/>
              <a:t>(Recognition) </a:t>
            </a:r>
            <a:r>
              <a:rPr lang="ko-KR" altLang="en-US" dirty="0" smtClean="0"/>
              <a:t>구현 과정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7544" y="1139627"/>
            <a:ext cx="10231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결과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692656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 </a:t>
            </a:r>
            <a:r>
              <a:rPr lang="en-US" altLang="ko-KR" dirty="0" smtClean="0"/>
              <a:t>#1. </a:t>
            </a:r>
            <a:r>
              <a:rPr lang="ko-KR" altLang="en-US" dirty="0" smtClean="0"/>
              <a:t>화재 장면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67544" y="1196752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작업 환경</a:t>
            </a:r>
            <a:endParaRPr lang="ko-KR" altLang="en-US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661325" y="1504529"/>
            <a:ext cx="496855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200" dirty="0" smtClean="0"/>
              <a:t>① </a:t>
            </a:r>
            <a:r>
              <a:rPr lang="ko-KR" altLang="en-US" sz="1200" dirty="0" smtClean="0"/>
              <a:t>기본 작업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노트북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 smtClean="0"/>
              <a:t>   - </a:t>
            </a:r>
            <a:r>
              <a:rPr lang="ko-KR" altLang="en-US" sz="1200" dirty="0"/>
              <a:t>인텔 </a:t>
            </a:r>
            <a:r>
              <a:rPr lang="en-US" altLang="ko-KR" sz="1200" dirty="0"/>
              <a:t>i5 / C</a:t>
            </a:r>
            <a:r>
              <a:rPr lang="en-US" altLang="ko-KR" sz="1200" dirty="0" smtClean="0"/>
              <a:t>PU </a:t>
            </a:r>
            <a:r>
              <a:rPr lang="en-US" altLang="ko-KR" sz="1200" dirty="0"/>
              <a:t>= 2 </a:t>
            </a:r>
            <a:r>
              <a:rPr lang="ko-KR" altLang="en-US" sz="1200" dirty="0"/>
              <a:t>코어</a:t>
            </a:r>
            <a:r>
              <a:rPr lang="en-US" altLang="ko-KR" sz="1200" dirty="0"/>
              <a:t>, RAM = 8GB / </a:t>
            </a:r>
            <a:r>
              <a:rPr lang="ko-KR" altLang="en-US" sz="1200" dirty="0"/>
              <a:t>내장 그래픽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gpu</a:t>
            </a:r>
            <a:r>
              <a:rPr lang="en-US" altLang="ko-KR" sz="1200" dirty="0"/>
              <a:t>(X)</a:t>
            </a: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ko-KR" altLang="en-US" sz="1200" dirty="0" smtClean="0"/>
              <a:t>   </a:t>
            </a:r>
            <a:r>
              <a:rPr lang="en-US" altLang="ko-KR" sz="1200" dirty="0" smtClean="0"/>
              <a:t>-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우분투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16.04 : </a:t>
            </a:r>
            <a:r>
              <a:rPr lang="ko-KR" altLang="en-US" sz="1200" dirty="0" err="1"/>
              <a:t>리눅스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환경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ko-KR" altLang="ko-KR" sz="1200" dirty="0" smtClean="0"/>
              <a:t>②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학습 </a:t>
            </a:r>
            <a:r>
              <a:rPr lang="en-US" altLang="ko-KR" sz="1200" dirty="0" smtClean="0"/>
              <a:t>: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클라우드</a:t>
            </a:r>
            <a:r>
              <a:rPr lang="ko-KR" altLang="en-US" sz="1200" dirty="0" smtClean="0"/>
              <a:t> 플랫폼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/>
              <a:t>- </a:t>
            </a:r>
            <a:r>
              <a:rPr lang="en-US" altLang="ko-KR" sz="1200" dirty="0" smtClean="0"/>
              <a:t>CPU </a:t>
            </a:r>
            <a:r>
              <a:rPr lang="en-US" altLang="ko-KR" sz="1200" dirty="0"/>
              <a:t>= </a:t>
            </a:r>
            <a:r>
              <a:rPr lang="en-US" altLang="ko-KR" sz="1200" dirty="0" smtClean="0"/>
              <a:t>8 </a:t>
            </a:r>
            <a:r>
              <a:rPr lang="ko-KR" altLang="en-US" sz="1200" dirty="0"/>
              <a:t>코어</a:t>
            </a:r>
            <a:r>
              <a:rPr lang="en-US" altLang="ko-KR" sz="1200" dirty="0"/>
              <a:t>, </a:t>
            </a:r>
            <a:r>
              <a:rPr lang="en-US" altLang="ko-KR" sz="1200" dirty="0" smtClean="0"/>
              <a:t> RAM = 30GB, 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GPU </a:t>
            </a:r>
            <a:r>
              <a:rPr lang="en-US" altLang="ko-KR" sz="1200" dirty="0"/>
              <a:t>= NVIDIA Tesla K80 1</a:t>
            </a:r>
            <a:r>
              <a:rPr lang="ko-KR" altLang="en-US" sz="1200" dirty="0" smtClean="0"/>
              <a:t>개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ko-KR" altLang="en-US" sz="1200" dirty="0"/>
              <a:t> </a:t>
            </a:r>
            <a:r>
              <a:rPr lang="ko-KR" altLang="en-US" sz="1200" dirty="0" smtClean="0"/>
              <a:t>  </a:t>
            </a:r>
            <a:r>
              <a:rPr lang="en-US" altLang="ko-KR" sz="1200" dirty="0" smtClean="0"/>
              <a:t>-</a:t>
            </a:r>
            <a:r>
              <a:rPr lang="ko-KR" altLang="en-US" sz="1200" dirty="0" smtClean="0"/>
              <a:t> </a:t>
            </a:r>
            <a:r>
              <a:rPr lang="ko-KR" altLang="en-US" sz="1200" dirty="0" err="1"/>
              <a:t>우분투</a:t>
            </a:r>
            <a:r>
              <a:rPr lang="ko-KR" altLang="en-US" sz="1200" dirty="0"/>
              <a:t> </a:t>
            </a:r>
            <a:r>
              <a:rPr lang="en-US" altLang="ko-KR" sz="1200" dirty="0"/>
              <a:t>16.04 : </a:t>
            </a:r>
            <a:r>
              <a:rPr lang="ko-KR" altLang="en-US" sz="1200" dirty="0" err="1"/>
              <a:t>리눅스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환경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445301" y="4077089"/>
            <a:ext cx="424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학습에 사용할 모델 결정 및 수정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683568" y="4384866"/>
            <a:ext cx="4032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① </a:t>
            </a:r>
            <a:r>
              <a:rPr lang="ko-KR" altLang="en-US" sz="1200" dirty="0" smtClean="0"/>
              <a:t>학습 모델 </a:t>
            </a:r>
            <a:r>
              <a:rPr lang="en-US" altLang="ko-KR" sz="1200" dirty="0" smtClean="0"/>
              <a:t>: ssd_mobilenet_v1_coco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② </a:t>
            </a:r>
            <a:r>
              <a:rPr lang="ko-KR" altLang="en-US" sz="1200" dirty="0" smtClean="0"/>
              <a:t>참조 </a:t>
            </a:r>
            <a:r>
              <a:rPr lang="en-US" altLang="ko-KR" sz="1200" dirty="0" smtClean="0"/>
              <a:t>: YouTube</a:t>
            </a:r>
            <a:r>
              <a:rPr lang="ko-KR" altLang="en-US" sz="1200" dirty="0" smtClean="0"/>
              <a:t> 동영상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구글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검색</a:t>
            </a:r>
            <a:r>
              <a:rPr lang="en-US" altLang="ko-KR" sz="12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③ </a:t>
            </a:r>
            <a:r>
              <a:rPr lang="ko-KR" altLang="en-US" sz="1200" dirty="0" smtClean="0"/>
              <a:t>수정사항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 - </a:t>
            </a:r>
            <a:r>
              <a:rPr lang="ko-KR" altLang="en-US" sz="1200" dirty="0" smtClean="0"/>
              <a:t>클래스의 수 등 구현 목적에 맞게 작동되도록 수정</a:t>
            </a:r>
            <a:endParaRPr lang="ko-KR" altLang="en-US" sz="1200" dirty="0"/>
          </a:p>
        </p:txBody>
      </p:sp>
      <p:sp>
        <p:nvSpPr>
          <p:cNvPr id="14" name="직사각형 13"/>
          <p:cNvSpPr/>
          <p:nvPr/>
        </p:nvSpPr>
        <p:spPr>
          <a:xfrm>
            <a:off x="5819119" y="4230977"/>
            <a:ext cx="2286000" cy="1434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146647" y="4046311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외국 시연 동영상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2621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825520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데이터 준비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1217076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200" dirty="0" smtClean="0"/>
              <a:t>① </a:t>
            </a:r>
            <a:r>
              <a:rPr lang="ko-KR" altLang="en-US" sz="1200" dirty="0" err="1" smtClean="0"/>
              <a:t>구글에서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'fire', 'fire accident', 'forest fire'</a:t>
            </a:r>
            <a:r>
              <a:rPr lang="ko-KR" altLang="en-US" sz="1200" dirty="0"/>
              <a:t>와 같은 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키워드로 </a:t>
            </a:r>
            <a:r>
              <a:rPr lang="en-US" altLang="ko-KR" sz="1200" dirty="0"/>
              <a:t>'</a:t>
            </a:r>
            <a:r>
              <a:rPr lang="ko-KR" altLang="en-US" sz="1200" dirty="0"/>
              <a:t>화재 장면</a:t>
            </a:r>
            <a:r>
              <a:rPr lang="en-US" altLang="ko-KR" sz="1200" dirty="0"/>
              <a:t>' </a:t>
            </a:r>
            <a:r>
              <a:rPr lang="ko-KR" altLang="en-US" sz="1200" dirty="0"/>
              <a:t>이미지 </a:t>
            </a:r>
            <a:r>
              <a:rPr lang="en-US" altLang="ko-KR" sz="1200" dirty="0"/>
              <a:t>238</a:t>
            </a:r>
            <a:r>
              <a:rPr lang="ko-KR" altLang="en-US" sz="1200" dirty="0"/>
              <a:t>장을 </a:t>
            </a:r>
            <a:r>
              <a:rPr lang="ko-KR" altLang="en-US" sz="1200" dirty="0" smtClean="0"/>
              <a:t>확보</a:t>
            </a:r>
            <a:endParaRPr lang="en-US" altLang="ko-KR" sz="12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204864"/>
            <a:ext cx="5996108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97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782608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데이터 준비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1174164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② </a:t>
            </a:r>
            <a:r>
              <a:rPr lang="ko-KR" altLang="en-US" sz="1200" dirty="0"/>
              <a:t>사용 목적에 맞게 </a:t>
            </a:r>
            <a:r>
              <a:rPr lang="ko-KR" altLang="en-US" sz="1200" dirty="0" smtClean="0"/>
              <a:t>이미지 </a:t>
            </a:r>
            <a:r>
              <a:rPr lang="en-US" altLang="ko-KR" sz="1200" dirty="0"/>
              <a:t>238</a:t>
            </a:r>
            <a:r>
              <a:rPr lang="ko-KR" altLang="en-US" sz="1200" dirty="0"/>
              <a:t>장 중 </a:t>
            </a:r>
            <a:r>
              <a:rPr lang="en-US" altLang="ko-KR" sz="1200" dirty="0"/>
              <a:t>192</a:t>
            </a:r>
            <a:r>
              <a:rPr lang="ko-KR" altLang="en-US" sz="1200" dirty="0" smtClean="0"/>
              <a:t>장을 </a:t>
            </a:r>
            <a:r>
              <a:rPr lang="en-US" altLang="ko-KR" sz="1200" dirty="0" err="1" smtClean="0"/>
              <a:t>fire_train</a:t>
            </a:r>
            <a:r>
              <a:rPr lang="en-US" altLang="ko-KR" sz="1200" dirty="0"/>
              <a:t>, 46</a:t>
            </a:r>
            <a:r>
              <a:rPr lang="ko-KR" altLang="en-US" sz="1200" dirty="0"/>
              <a:t>장을 </a:t>
            </a:r>
            <a:r>
              <a:rPr lang="en-US" altLang="ko-KR" sz="1200" dirty="0" err="1"/>
              <a:t>fire_test</a:t>
            </a:r>
            <a:r>
              <a:rPr lang="ko-KR" altLang="en-US" sz="1200" dirty="0"/>
              <a:t>로 </a:t>
            </a:r>
            <a:r>
              <a:rPr lang="ko-KR" altLang="en-US" sz="1200" dirty="0" smtClean="0"/>
              <a:t>분할하여 </a:t>
            </a:r>
            <a:r>
              <a:rPr lang="en-US" altLang="ko-KR" sz="1200" dirty="0" smtClean="0"/>
              <a:t>raw data</a:t>
            </a:r>
            <a:r>
              <a:rPr lang="ko-KR" altLang="en-US" sz="1200" dirty="0" smtClean="0"/>
              <a:t> 준비 완료</a:t>
            </a:r>
            <a:endParaRPr lang="en-US" altLang="ko-KR" sz="12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931640"/>
            <a:ext cx="5184576" cy="286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696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661180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데이터 준비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1052736"/>
            <a:ext cx="806489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③</a:t>
            </a:r>
            <a:r>
              <a:rPr lang="ko-KR" altLang="en-US" sz="1200" dirty="0" err="1" smtClean="0"/>
              <a:t>라벨링</a:t>
            </a:r>
            <a:r>
              <a:rPr lang="en-US" altLang="ko-KR" sz="1200" dirty="0" smtClean="0"/>
              <a:t>(Labeling) </a:t>
            </a:r>
            <a:r>
              <a:rPr lang="ko-KR" altLang="en-US" sz="1200" dirty="0" smtClean="0"/>
              <a:t>하기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- </a:t>
            </a:r>
            <a:r>
              <a:rPr lang="en-US" altLang="ko-KR" sz="1200" dirty="0" err="1"/>
              <a:t>LabelImage</a:t>
            </a:r>
            <a:r>
              <a:rPr lang="en-US" altLang="ko-KR" sz="1200" dirty="0"/>
              <a:t>'</a:t>
            </a:r>
            <a:r>
              <a:rPr lang="ko-KR" altLang="en-US" sz="1200" dirty="0"/>
              <a:t>라는 프로그램을 </a:t>
            </a:r>
            <a:r>
              <a:rPr lang="ko-KR" altLang="en-US" sz="1200" dirty="0" smtClean="0"/>
              <a:t>사용하였음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- </a:t>
            </a:r>
            <a:r>
              <a:rPr lang="ko-KR" altLang="en-US" sz="1200" dirty="0" smtClean="0"/>
              <a:t>설치 코드 </a:t>
            </a:r>
            <a:r>
              <a:rPr lang="en-US" altLang="ko-KR" sz="1200" dirty="0" smtClean="0"/>
              <a:t>: python3 install </a:t>
            </a:r>
            <a:r>
              <a:rPr lang="en-US" altLang="ko-KR" sz="1200" dirty="0" err="1" smtClean="0"/>
              <a:t>labelImg</a:t>
            </a:r>
            <a:r>
              <a:rPr lang="en-US" altLang="ko-KR" sz="1200" dirty="0" smtClean="0"/>
              <a:t>  / </a:t>
            </a:r>
            <a:r>
              <a:rPr lang="ko-KR" altLang="en-US" sz="1200" dirty="0" smtClean="0"/>
              <a:t>실행 코드 </a:t>
            </a:r>
            <a:r>
              <a:rPr lang="en-US" altLang="ko-KR" sz="1200" dirty="0" smtClean="0"/>
              <a:t>:  </a:t>
            </a:r>
            <a:r>
              <a:rPr lang="en-US" altLang="ko-KR" sz="1200" dirty="0" err="1" smtClean="0"/>
              <a:t>labelImg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endParaRPr lang="en-US" altLang="ko-KR" sz="1200" dirty="0" smtClean="0"/>
          </a:p>
          <a:p>
            <a:endParaRPr lang="en-US" altLang="ko-KR" sz="1200" dirty="0"/>
          </a:p>
          <a:p>
            <a:endParaRPr lang="en-US" altLang="ko-KR" sz="1200" dirty="0" smtClean="0"/>
          </a:p>
          <a:p>
            <a:endParaRPr lang="en-US" altLang="ko-KR" sz="1200" dirty="0"/>
          </a:p>
          <a:p>
            <a:endParaRPr lang="en-US" altLang="ko-KR" sz="1200" dirty="0" smtClean="0"/>
          </a:p>
          <a:p>
            <a:endParaRPr lang="en-US" altLang="ko-KR" sz="1200" dirty="0"/>
          </a:p>
          <a:p>
            <a:endParaRPr lang="en-US" altLang="ko-KR" sz="1200" dirty="0" smtClean="0"/>
          </a:p>
          <a:p>
            <a:endParaRPr lang="en-US" altLang="ko-KR" sz="1200" dirty="0"/>
          </a:p>
          <a:p>
            <a:endParaRPr lang="en-US" altLang="ko-KR" sz="1200" dirty="0" smtClean="0"/>
          </a:p>
          <a:p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- </a:t>
            </a:r>
            <a:r>
              <a:rPr lang="ko-KR" altLang="en-US" sz="1200" dirty="0" err="1"/>
              <a:t>라벨링</a:t>
            </a:r>
            <a:r>
              <a:rPr lang="ko-KR" altLang="en-US" sz="1200" dirty="0"/>
              <a:t> 작업을 하게 되면 아래 이미지처럼 사진에서 </a:t>
            </a:r>
            <a:r>
              <a:rPr lang="ko-KR" altLang="en-US" sz="1200" dirty="0" smtClean="0"/>
              <a:t>구체적으로 </a:t>
            </a:r>
            <a:r>
              <a:rPr lang="en-US" altLang="ko-KR" sz="1200" dirty="0"/>
              <a:t>'Fire'</a:t>
            </a:r>
            <a:r>
              <a:rPr lang="ko-KR" altLang="en-US" sz="1200" dirty="0"/>
              <a:t>라고 정의한 부분의 위치 정보가 </a:t>
            </a:r>
            <a:r>
              <a:rPr lang="ko-KR" altLang="en-US" sz="1200" dirty="0" smtClean="0"/>
              <a:t>포함되어   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있는 </a:t>
            </a:r>
            <a:r>
              <a:rPr lang="en-US" altLang="ko-KR" sz="1200" dirty="0"/>
              <a:t>xml </a:t>
            </a:r>
            <a:r>
              <a:rPr lang="ko-KR" altLang="en-US" sz="1200" dirty="0"/>
              <a:t>형식의 </a:t>
            </a:r>
            <a:r>
              <a:rPr lang="en-US" altLang="ko-KR" sz="1200" dirty="0"/>
              <a:t>file</a:t>
            </a:r>
            <a:r>
              <a:rPr lang="ko-KR" altLang="en-US" sz="1200" dirty="0"/>
              <a:t>이 만들어지게 </a:t>
            </a:r>
            <a:r>
              <a:rPr lang="ko-KR" altLang="en-US" sz="1200" dirty="0" smtClean="0"/>
              <a:t>된다</a:t>
            </a:r>
            <a:r>
              <a:rPr lang="en-US" altLang="ko-KR" sz="1200" dirty="0" smtClean="0"/>
              <a:t>.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988840"/>
            <a:ext cx="3741400" cy="18777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233" y="4941168"/>
            <a:ext cx="5472608" cy="147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274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782608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데이터 준비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1174164"/>
            <a:ext cx="8064896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④ </a:t>
            </a:r>
            <a:r>
              <a:rPr lang="ko-KR" altLang="en-US" sz="1200" dirty="0"/>
              <a:t>학습 대상의 </a:t>
            </a:r>
            <a:r>
              <a:rPr lang="en-US" altLang="ko-KR" sz="1200" dirty="0"/>
              <a:t>'</a:t>
            </a:r>
            <a:r>
              <a:rPr lang="ko-KR" altLang="en-US" sz="1200" dirty="0"/>
              <a:t>이름</a:t>
            </a:r>
            <a:r>
              <a:rPr lang="en-US" altLang="ko-KR" sz="1200" dirty="0"/>
              <a:t>'</a:t>
            </a:r>
            <a:r>
              <a:rPr lang="ko-KR" altLang="en-US" sz="1200" dirty="0"/>
              <a:t>과 </a:t>
            </a:r>
            <a:r>
              <a:rPr lang="en-US" altLang="ko-KR" sz="1200" dirty="0"/>
              <a:t>'</a:t>
            </a:r>
            <a:r>
              <a:rPr lang="ko-KR" altLang="en-US" sz="1200" dirty="0"/>
              <a:t>위치 정보</a:t>
            </a:r>
            <a:r>
              <a:rPr lang="en-US" altLang="ko-KR" sz="1200" dirty="0"/>
              <a:t>'</a:t>
            </a:r>
            <a:r>
              <a:rPr lang="ko-KR" altLang="en-US" sz="1200" dirty="0"/>
              <a:t>가 인공 지능 학습 모델로 들어가게 되면 비로서 인공 지능은 전체 중에서 노란색 부분이 </a:t>
            </a:r>
            <a:r>
              <a:rPr lang="en-US" altLang="ko-KR" sz="1200" dirty="0"/>
              <a:t>"Fire'</a:t>
            </a:r>
            <a:r>
              <a:rPr lang="ko-KR" altLang="en-US" sz="1200" dirty="0"/>
              <a:t>라고 하는 것이구나 하고 학습을 하게 </a:t>
            </a:r>
            <a:r>
              <a:rPr lang="ko-KR" altLang="en-US" sz="1200" dirty="0" smtClean="0"/>
              <a:t>된다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660" y="2142231"/>
            <a:ext cx="6408712" cy="328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4547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782608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데이터 준비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1174164"/>
            <a:ext cx="8064896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⑤ </a:t>
            </a:r>
            <a:r>
              <a:rPr lang="ko-KR" altLang="en-US" sz="1200" dirty="0"/>
              <a:t>많은 학습을 하면 할 수록 인공 지능은 보다 정확하게 </a:t>
            </a:r>
            <a:r>
              <a:rPr lang="en-US" altLang="ko-KR" sz="1200" dirty="0"/>
              <a:t>'Fire"</a:t>
            </a:r>
            <a:r>
              <a:rPr lang="ko-KR" altLang="en-US" sz="1200" dirty="0"/>
              <a:t>라고 판단되는 부분을 </a:t>
            </a:r>
            <a:r>
              <a:rPr lang="ko-KR" altLang="en-US" sz="1200" dirty="0" smtClean="0"/>
              <a:t>이름 </a:t>
            </a:r>
            <a:r>
              <a:rPr lang="en-US" altLang="ko-KR" sz="1200" dirty="0"/>
              <a:t>'Fire'</a:t>
            </a:r>
            <a:r>
              <a:rPr lang="ko-KR" altLang="en-US" sz="1200" dirty="0"/>
              <a:t>와 함께 네모 박스</a:t>
            </a:r>
            <a:r>
              <a:rPr lang="en-US" altLang="ko-KR" sz="1200" dirty="0"/>
              <a:t>(Bounding Box)</a:t>
            </a:r>
            <a:r>
              <a:rPr lang="ko-KR" altLang="en-US" sz="1200" dirty="0"/>
              <a:t>로 표시해 주게 된다</a:t>
            </a:r>
            <a:r>
              <a:rPr lang="en-US" altLang="ko-KR" sz="1200" dirty="0"/>
              <a:t>. </a:t>
            </a:r>
            <a:r>
              <a:rPr lang="ko-KR" altLang="en-US" sz="1200" dirty="0"/>
              <a:t>이를 대략적으로 표현하면 다음과 </a:t>
            </a:r>
            <a:r>
              <a:rPr lang="ko-KR" altLang="en-US" sz="1200" dirty="0" smtClean="0"/>
              <a:t>같다</a:t>
            </a:r>
            <a:endParaRPr lang="en-US" altLang="ko-KR" sz="12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36" y="2132856"/>
            <a:ext cx="7701904" cy="17911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5276" y="4797152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⑥ </a:t>
            </a:r>
            <a:r>
              <a:rPr lang="ko-KR" altLang="en-US" sz="1200" dirty="0" smtClean="0"/>
              <a:t>그 밖의 데이터 처리 과정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- xml </a:t>
            </a:r>
            <a:r>
              <a:rPr lang="en-US" altLang="ko-KR" sz="1200" dirty="0"/>
              <a:t>file</a:t>
            </a:r>
            <a:r>
              <a:rPr lang="ko-KR" altLang="en-US" sz="1200" dirty="0"/>
              <a:t>을 </a:t>
            </a:r>
            <a:r>
              <a:rPr lang="en-US" altLang="ko-KR" sz="1200" dirty="0" smtClean="0"/>
              <a:t>csv </a:t>
            </a:r>
            <a:r>
              <a:rPr lang="en-US" altLang="ko-KR" sz="1200" dirty="0"/>
              <a:t>file</a:t>
            </a:r>
            <a:r>
              <a:rPr lang="ko-KR" altLang="en-US" sz="1200" dirty="0"/>
              <a:t>로 변환</a:t>
            </a:r>
          </a:p>
          <a:p>
            <a:pPr fontAlgn="base">
              <a:lnSpc>
                <a:spcPct val="150000"/>
              </a:lnSpc>
            </a:pPr>
            <a:r>
              <a:rPr lang="ko-KR" altLang="en-US" sz="1200" dirty="0" smtClean="0"/>
              <a:t>    </a:t>
            </a:r>
            <a:r>
              <a:rPr lang="en-US" altLang="ko-KR" sz="1200" dirty="0" smtClean="0"/>
              <a:t>- </a:t>
            </a:r>
            <a:r>
              <a:rPr lang="en-US" altLang="ko-KR" sz="1200" dirty="0"/>
              <a:t>csv file</a:t>
            </a:r>
            <a:r>
              <a:rPr lang="ko-KR" altLang="en-US" sz="1200" dirty="0"/>
              <a:t>을 </a:t>
            </a:r>
            <a:r>
              <a:rPr lang="en-US" altLang="ko-KR" sz="1200" dirty="0" err="1" smtClean="0"/>
              <a:t>TFRecord</a:t>
            </a:r>
            <a:r>
              <a:rPr lang="en-US" altLang="ko-KR" sz="1200" dirty="0" smtClean="0"/>
              <a:t>  file</a:t>
            </a:r>
            <a:r>
              <a:rPr lang="ko-KR" altLang="en-US" sz="1200" dirty="0" smtClean="0"/>
              <a:t>로 변환</a:t>
            </a:r>
            <a:endParaRPr lang="en-US" altLang="ko-KR" sz="1200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1739392" y="6015633"/>
            <a:ext cx="59766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" </a:t>
            </a:r>
            <a:r>
              <a:rPr lang="ko-KR" altLang="en-US" sz="1400" b="1" dirty="0">
                <a:solidFill>
                  <a:srgbClr val="FF0000"/>
                </a:solidFill>
              </a:rPr>
              <a:t>데이터 전처리</a:t>
            </a:r>
            <a:r>
              <a:rPr lang="en-US" altLang="ko-KR" sz="1400" b="1" dirty="0">
                <a:solidFill>
                  <a:srgbClr val="FF0000"/>
                </a:solidFill>
              </a:rPr>
              <a:t>(preprocessing)</a:t>
            </a:r>
            <a:r>
              <a:rPr lang="ko-KR" altLang="en-US" sz="1400" b="1" dirty="0">
                <a:solidFill>
                  <a:srgbClr val="FF0000"/>
                </a:solidFill>
              </a:rPr>
              <a:t>야 말로 전체 과정의 </a:t>
            </a:r>
            <a:r>
              <a:rPr lang="en-US" altLang="ko-KR" sz="1400" b="1" dirty="0">
                <a:solidFill>
                  <a:srgbClr val="FF0000"/>
                </a:solidFill>
              </a:rPr>
              <a:t>80% </a:t>
            </a:r>
            <a:r>
              <a:rPr lang="ko-KR" altLang="en-US" sz="1400" b="1" dirty="0">
                <a:solidFill>
                  <a:srgbClr val="FF0000"/>
                </a:solidFill>
              </a:rPr>
              <a:t>이상이다 </a:t>
            </a:r>
            <a:r>
              <a:rPr lang="en-US" altLang="ko-KR" sz="1400" b="1" dirty="0">
                <a:solidFill>
                  <a:srgbClr val="FF0000"/>
                </a:solidFill>
              </a:rPr>
              <a:t>"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930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43808" y="33265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프로젝트 </a:t>
            </a:r>
            <a:r>
              <a:rPr lang="en-US" altLang="ko-KR" dirty="0"/>
              <a:t>1</a:t>
            </a:r>
            <a:r>
              <a:rPr lang="en-US" altLang="ko-KR" dirty="0" smtClean="0"/>
              <a:t>. “</a:t>
            </a:r>
            <a:r>
              <a:rPr lang="ko-KR" altLang="en-US" dirty="0" smtClean="0"/>
              <a:t>알아서 척척</a:t>
            </a:r>
            <a:r>
              <a:rPr lang="en-US" altLang="ko-KR" dirty="0" smtClean="0"/>
              <a:t>”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8416" y="341213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인공지능과</a:t>
            </a:r>
            <a:r>
              <a:rPr lang="ko-KR" altLang="en-US" sz="1400" dirty="0"/>
              <a:t>의</a:t>
            </a:r>
            <a:r>
              <a:rPr lang="ko-KR" altLang="en-US" sz="1400" dirty="0" smtClean="0"/>
              <a:t>  만남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58069" y="1556792"/>
            <a:ext cx="741682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/>
              <a:t>프로젝트 소개</a:t>
            </a:r>
            <a:br>
              <a:rPr lang="ko-KR" altLang="en-US" sz="1400" dirty="0" smtClean="0"/>
            </a:br>
            <a:r>
              <a:rPr lang="en-US" altLang="ko-KR" sz="1400" dirty="0" smtClean="0"/>
              <a:t>- ‘</a:t>
            </a:r>
            <a:r>
              <a:rPr lang="ko-KR" altLang="en-US" sz="1400" dirty="0" smtClean="0"/>
              <a:t>인공지능 스마트 팜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을 통한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식물 관리 시스템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 개발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- </a:t>
            </a:r>
            <a:r>
              <a:rPr lang="ko-KR" altLang="en-US" sz="1400" dirty="0" smtClean="0"/>
              <a:t>적용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가정용 스마트 텃밭 상자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사무실용 스마트 화분 등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258069" y="4088398"/>
            <a:ext cx="252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‘1</a:t>
            </a:r>
            <a:r>
              <a:rPr lang="ko-KR" altLang="en-US" sz="1400" dirty="0" smtClean="0"/>
              <a:t>명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 고객의 요구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3966828" y="4088398"/>
            <a:ext cx="42484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“</a:t>
            </a:r>
            <a:r>
              <a:rPr lang="ko-KR" altLang="en-US" sz="1400" dirty="0" smtClean="0"/>
              <a:t>식물을 키우고 있는데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바쁘다 보니까 식물들을 관리하기가 힘들어요</a:t>
            </a:r>
            <a:r>
              <a:rPr lang="en-US" altLang="ko-KR" sz="14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자동으로 관리해 주는 뭔가를 만들어 주세요</a:t>
            </a:r>
            <a:r>
              <a:rPr lang="en-US" altLang="ko-KR" sz="1400" dirty="0" smtClean="0"/>
              <a:t>.”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380312" y="332655"/>
            <a:ext cx="1452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마음가짐 형성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060295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782608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4. </a:t>
            </a:r>
            <a:r>
              <a:rPr lang="ko-KR" altLang="en-US" sz="1400" dirty="0" smtClean="0"/>
              <a:t>학습시키기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0" y="260648"/>
            <a:ext cx="9144000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1141994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① </a:t>
            </a:r>
            <a:r>
              <a:rPr lang="ko-KR" altLang="en-US" sz="1200" dirty="0"/>
              <a:t>인공지능 모델을 활용하여 학습을 시키는 과정은 </a:t>
            </a:r>
            <a:r>
              <a:rPr lang="ko-KR" altLang="en-US" sz="1200" dirty="0" smtClean="0"/>
              <a:t>처리할 </a:t>
            </a:r>
            <a:r>
              <a:rPr lang="ko-KR" altLang="en-US" sz="1200" dirty="0"/>
              <a:t>작업량이 상당히 많기 </a:t>
            </a:r>
            <a:r>
              <a:rPr lang="ko-KR" altLang="en-US" sz="1200" dirty="0" smtClean="0"/>
              <a:t>때문에</a:t>
            </a:r>
            <a:r>
              <a:rPr lang="en-US" altLang="ko-KR" sz="1200" dirty="0"/>
              <a:t> </a:t>
            </a:r>
            <a:r>
              <a:rPr lang="ko-KR" altLang="en-US" sz="1200" dirty="0"/>
              <a:t>성능 좋은 </a:t>
            </a:r>
            <a:r>
              <a:rPr lang="en-US" altLang="ko-KR" sz="1200" dirty="0" err="1"/>
              <a:t>gpu</a:t>
            </a:r>
            <a:r>
              <a:rPr lang="ko-KR" altLang="en-US" sz="1200" dirty="0"/>
              <a:t>가 </a:t>
            </a:r>
            <a:r>
              <a:rPr lang="ko-KR" altLang="en-US" sz="1200" dirty="0" smtClean="0"/>
              <a:t>필수다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948" y="1768624"/>
            <a:ext cx="5508104" cy="23498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1560" y="4725144"/>
            <a:ext cx="8136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② 대안 마련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-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클라우드</a:t>
            </a:r>
            <a:r>
              <a:rPr lang="ko-KR" altLang="en-US" sz="1200" dirty="0" smtClean="0"/>
              <a:t> 플랫폼</a:t>
            </a:r>
            <a:r>
              <a:rPr lang="en-US" altLang="ko-KR" sz="1200" dirty="0" smtClean="0"/>
              <a:t>(GCP) (</a:t>
            </a:r>
            <a:r>
              <a:rPr lang="ko-KR" altLang="en-US" sz="1200" dirty="0" smtClean="0"/>
              <a:t>무료 </a:t>
            </a:r>
            <a:r>
              <a:rPr lang="ko-KR" altLang="en-US" sz="1200" dirty="0" err="1" smtClean="0"/>
              <a:t>크래딧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300</a:t>
            </a:r>
            <a:r>
              <a:rPr lang="ko-KR" altLang="en-US" sz="1200" dirty="0" smtClean="0"/>
              <a:t>달러 제공</a:t>
            </a:r>
            <a:r>
              <a:rPr lang="en-US" altLang="ko-KR" sz="1200" dirty="0" smtClean="0"/>
              <a:t>)  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</a:t>
            </a:r>
            <a:r>
              <a:rPr lang="en-US" altLang="ko-KR" sz="1200" dirty="0"/>
              <a:t>- </a:t>
            </a:r>
            <a:r>
              <a:rPr lang="en-US" altLang="ko-KR" sz="1200" dirty="0" smtClean="0"/>
              <a:t>CPU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GPU</a:t>
            </a:r>
            <a:r>
              <a:rPr lang="ko-KR" altLang="en-US" sz="1200" dirty="0" smtClean="0"/>
              <a:t>를 구매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- CPU </a:t>
            </a:r>
            <a:r>
              <a:rPr lang="en-US" altLang="ko-KR" sz="1200" dirty="0"/>
              <a:t>: 8</a:t>
            </a:r>
            <a:r>
              <a:rPr lang="ko-KR" altLang="en-US" sz="1200" dirty="0"/>
              <a:t>코어</a:t>
            </a:r>
            <a:r>
              <a:rPr lang="en-US" altLang="ko-KR" sz="1200" dirty="0"/>
              <a:t>, </a:t>
            </a:r>
            <a:r>
              <a:rPr lang="en-US" altLang="ko-KR" sz="1200" dirty="0" smtClean="0"/>
              <a:t>30GB  / </a:t>
            </a:r>
            <a:r>
              <a:rPr lang="en-US" altLang="ko-KR" sz="1200" dirty="0"/>
              <a:t>GPU : NVIDIA Tesla K80 1</a:t>
            </a:r>
            <a:r>
              <a:rPr lang="ko-KR" altLang="en-US" sz="1200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31101658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782608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4. </a:t>
            </a:r>
            <a:r>
              <a:rPr lang="ko-KR" altLang="en-US" sz="1400" dirty="0" smtClean="0"/>
              <a:t>학습시키기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0" y="260648"/>
            <a:ext cx="9144000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1141994"/>
            <a:ext cx="8424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③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ko-KR" altLang="en-US" sz="1200" dirty="0" err="1"/>
              <a:t>클라우드</a:t>
            </a:r>
            <a:r>
              <a:rPr lang="ko-KR" altLang="en-US" sz="1200" dirty="0"/>
              <a:t> 플랫폼에 접속해서 </a:t>
            </a:r>
            <a:r>
              <a:rPr lang="en-US" altLang="ko-KR" sz="1200" dirty="0"/>
              <a:t>VM </a:t>
            </a:r>
            <a:r>
              <a:rPr lang="ko-KR" altLang="en-US" sz="1200" dirty="0" err="1"/>
              <a:t>인스턴스</a:t>
            </a:r>
            <a:r>
              <a:rPr lang="en-US" altLang="ko-KR" sz="1200" dirty="0"/>
              <a:t>(</a:t>
            </a:r>
            <a:r>
              <a:rPr lang="ko-KR" altLang="en-US" sz="1200" dirty="0"/>
              <a:t>본인의 계정</a:t>
            </a:r>
            <a:r>
              <a:rPr lang="en-US" altLang="ko-KR" sz="1200" dirty="0"/>
              <a:t>)</a:t>
            </a:r>
            <a:r>
              <a:rPr lang="ko-KR" altLang="en-US" sz="1200" dirty="0"/>
              <a:t>를 실행시킨 </a:t>
            </a:r>
            <a:r>
              <a:rPr lang="ko-KR" altLang="en-US" sz="1200" dirty="0" smtClean="0"/>
              <a:t>다음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학습에 필요한 자료들을 업로드 한다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④ </a:t>
            </a:r>
            <a:r>
              <a:rPr lang="ko-KR" altLang="en-US" sz="1200" dirty="0" smtClean="0"/>
              <a:t>사전에 설계한 대로 학습을 진행한다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3" name="직사각형 2"/>
          <p:cNvSpPr/>
          <p:nvPr/>
        </p:nvSpPr>
        <p:spPr>
          <a:xfrm>
            <a:off x="1475656" y="2564904"/>
            <a:ext cx="5616624" cy="3168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4080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782608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결과 확인 하기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1914389" y="2043683"/>
            <a:ext cx="4889859" cy="2969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2123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2068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 </a:t>
            </a:r>
            <a:r>
              <a:rPr lang="en-US" altLang="ko-KR" dirty="0" smtClean="0"/>
              <a:t>#2. </a:t>
            </a:r>
            <a:r>
              <a:rPr lang="ko-KR" altLang="en-US" dirty="0" smtClean="0"/>
              <a:t>특정한 사람의 얼굴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979630" y="1628800"/>
            <a:ext cx="719277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Arial"/>
                <a:cs typeface="Arial"/>
              </a:rPr>
              <a:t>1.</a:t>
            </a:r>
            <a:r>
              <a:rPr lang="ko-KR" altLang="en-US" sz="1400" dirty="0" smtClean="0">
                <a:latin typeface="Arial"/>
                <a:cs typeface="Arial"/>
              </a:rPr>
              <a:t> </a:t>
            </a:r>
            <a:r>
              <a:rPr lang="ko-KR" altLang="en-US" sz="1400" dirty="0" smtClean="0"/>
              <a:t>목표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'</a:t>
            </a:r>
            <a:r>
              <a:rPr lang="ko-KR" altLang="en-US" sz="1400" dirty="0"/>
              <a:t>인공지능</a:t>
            </a:r>
            <a:r>
              <a:rPr lang="en-US" altLang="ko-KR" sz="1400" dirty="0"/>
              <a:t>'</a:t>
            </a:r>
            <a:r>
              <a:rPr lang="ko-KR" altLang="en-US" sz="1400" dirty="0"/>
              <a:t>을 이용하여 </a:t>
            </a:r>
            <a:r>
              <a:rPr lang="en-US" altLang="ko-KR" sz="1400" dirty="0"/>
              <a:t>'</a:t>
            </a:r>
            <a:r>
              <a:rPr lang="ko-KR" altLang="en-US" sz="1400" dirty="0"/>
              <a:t>보안</a:t>
            </a:r>
            <a:r>
              <a:rPr lang="en-US" altLang="ko-KR" sz="1400" dirty="0"/>
              <a:t>'</a:t>
            </a:r>
            <a:r>
              <a:rPr lang="ko-KR" altLang="en-US" sz="1400" dirty="0"/>
              <a:t>에 취약한 환경에 노출되어 </a:t>
            </a:r>
            <a:r>
              <a:rPr lang="ko-KR" altLang="en-US" sz="1400" dirty="0" smtClean="0"/>
              <a:t>있는 </a:t>
            </a:r>
            <a:r>
              <a:rPr lang="en-US" altLang="ko-KR" sz="1400" dirty="0" smtClean="0"/>
              <a:t>＇1</a:t>
            </a:r>
            <a:r>
              <a:rPr lang="ko-KR" altLang="en-US" sz="1400" dirty="0" smtClean="0"/>
              <a:t>인 가구</a:t>
            </a:r>
            <a:r>
              <a:rPr lang="en-US" altLang="ko-KR" sz="1400" dirty="0" smtClean="0"/>
              <a:t>(</a:t>
            </a:r>
            <a:r>
              <a:rPr lang="ko-KR" altLang="en-US" sz="1400" dirty="0"/>
              <a:t>혼자 사는 </a:t>
            </a:r>
            <a:r>
              <a:rPr lang="ko-KR" altLang="en-US" sz="1400" dirty="0" smtClean="0"/>
              <a:t>  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</a:t>
            </a:r>
            <a:r>
              <a:rPr lang="ko-KR" altLang="en-US" sz="1400" dirty="0" smtClean="0"/>
              <a:t>여성</a:t>
            </a:r>
            <a:r>
              <a:rPr lang="en-US" altLang="ko-KR" sz="1400" dirty="0" smtClean="0"/>
              <a:t>)'</a:t>
            </a:r>
            <a:r>
              <a:rPr lang="ko-KR" altLang="en-US" sz="1400" dirty="0"/>
              <a:t>를 위한 </a:t>
            </a:r>
            <a:r>
              <a:rPr lang="ko-KR" altLang="en-US" sz="1400" dirty="0" smtClean="0"/>
              <a:t>보안 솔루션 </a:t>
            </a:r>
            <a:r>
              <a:rPr lang="ko-KR" altLang="en-US" sz="1400" dirty="0"/>
              <a:t>개발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979630" y="3589842"/>
            <a:ext cx="7192770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2.</a:t>
            </a:r>
            <a:r>
              <a:rPr lang="ko-KR" altLang="en-US" sz="1400" dirty="0" smtClean="0">
                <a:latin typeface="Arial"/>
                <a:cs typeface="Arial"/>
              </a:rPr>
              <a:t> </a:t>
            </a:r>
            <a:r>
              <a:rPr lang="ko-KR" altLang="en-US" sz="1400" dirty="0" smtClean="0"/>
              <a:t>개발 </a:t>
            </a:r>
            <a:r>
              <a:rPr lang="ko-KR" altLang="en-US" sz="1400" dirty="0"/>
              <a:t>방향 </a:t>
            </a:r>
            <a:r>
              <a:rPr lang="ko-KR" altLang="en-US" sz="1400" dirty="0" smtClean="0"/>
              <a:t>설정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‘</a:t>
            </a:r>
            <a:r>
              <a:rPr lang="ko-KR" altLang="en-US" sz="1400" dirty="0" smtClean="0"/>
              <a:t>사람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사람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을 구별하는 것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1329546" y="4221088"/>
            <a:ext cx="54726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200" b="1" dirty="0"/>
              <a:t>"</a:t>
            </a:r>
            <a:r>
              <a:rPr lang="ko-KR" altLang="en-US" sz="1200" b="1" dirty="0"/>
              <a:t>집주인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과 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나머지 사람들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을 정확하게 구별할 수만 있다면</a:t>
            </a:r>
            <a:r>
              <a:rPr lang="en-US" altLang="ko-KR" sz="1200" b="1" dirty="0"/>
              <a:t>,</a:t>
            </a: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ko-KR" altLang="en-US" sz="1200" b="1" dirty="0"/>
              <a:t>​</a:t>
            </a: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en-US" altLang="ko-KR" sz="1200" b="1" dirty="0"/>
              <a:t>"</a:t>
            </a:r>
            <a:r>
              <a:rPr lang="ko-KR" altLang="en-US" sz="1200" b="1" dirty="0"/>
              <a:t>집주인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만 허락이 되고</a:t>
            </a:r>
            <a:r>
              <a:rPr lang="en-US" altLang="ko-KR" sz="1200" b="1" dirty="0"/>
              <a:t>, "</a:t>
            </a:r>
            <a:r>
              <a:rPr lang="ko-KR" altLang="en-US" sz="1200" b="1" dirty="0"/>
              <a:t>나머지 사람들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은 접근이 금지되는 보안 시스템을 만드는 </a:t>
            </a:r>
            <a:r>
              <a:rPr lang="ko-KR" altLang="en-US" sz="1200" b="1" dirty="0" smtClean="0"/>
              <a:t>것은 가능하지 않을까</a:t>
            </a:r>
            <a:r>
              <a:rPr lang="en-US" altLang="ko-KR" sz="1200" b="1" dirty="0" smtClean="0"/>
              <a:t>?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049867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2068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</a:t>
            </a:r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특정한 사람의 얼굴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08" y="3140968"/>
            <a:ext cx="3456384" cy="23641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759" y="3140967"/>
            <a:ext cx="3422641" cy="23641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956108" y="1412776"/>
            <a:ext cx="719277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400" dirty="0" smtClean="0">
                <a:latin typeface="Arial"/>
                <a:cs typeface="Arial"/>
              </a:rPr>
              <a:t>3.</a:t>
            </a:r>
            <a:r>
              <a:rPr lang="ko-KR" altLang="en-US" sz="1400" dirty="0" smtClean="0">
                <a:latin typeface="Arial"/>
                <a:cs typeface="Arial"/>
              </a:rPr>
              <a:t> </a:t>
            </a:r>
            <a:r>
              <a:rPr lang="ko-KR" altLang="en-US" sz="1400" dirty="0" smtClean="0"/>
              <a:t>목표 </a:t>
            </a:r>
            <a:endParaRPr lang="en-US" altLang="ko-KR" sz="1400" dirty="0" smtClean="0"/>
          </a:p>
          <a:p>
            <a:pPr fontAlgn="base"/>
            <a:endParaRPr lang="en-US" altLang="ko-KR" sz="1400" dirty="0" smtClean="0"/>
          </a:p>
          <a:p>
            <a:pPr fontAlgn="base"/>
            <a:r>
              <a:rPr lang="en-US" altLang="ko-KR" sz="1400" dirty="0" smtClean="0"/>
              <a:t> "</a:t>
            </a:r>
            <a:r>
              <a:rPr lang="en-US" altLang="ko-KR" sz="1400" dirty="0"/>
              <a:t>A"</a:t>
            </a:r>
            <a:r>
              <a:rPr lang="ko-KR" altLang="en-US" sz="1400" dirty="0"/>
              <a:t>라는 사람과 </a:t>
            </a:r>
            <a:r>
              <a:rPr lang="en-US" altLang="ko-KR" sz="1400" dirty="0"/>
              <a:t>"B"</a:t>
            </a:r>
            <a:r>
              <a:rPr lang="ko-KR" altLang="en-US" sz="1400" dirty="0"/>
              <a:t>라는 사람을 </a:t>
            </a:r>
            <a:r>
              <a:rPr lang="ko-KR" altLang="en-US" sz="1400" dirty="0" smtClean="0"/>
              <a:t>다른 존재로 </a:t>
            </a:r>
            <a:r>
              <a:rPr lang="ko-KR" altLang="en-US" sz="1400" dirty="0"/>
              <a:t>구별</a:t>
            </a:r>
            <a:r>
              <a:rPr lang="en-US" altLang="ko-KR" sz="1400" dirty="0"/>
              <a:t>(Detecting) </a:t>
            </a:r>
            <a:r>
              <a:rPr lang="ko-KR" altLang="en-US" sz="1400" dirty="0"/>
              <a:t>할 수 있게 학습 시키기</a:t>
            </a:r>
          </a:p>
        </p:txBody>
      </p:sp>
    </p:spTree>
    <p:extLst>
      <p:ext uri="{BB962C8B-B14F-4D97-AF65-F5344CB8AC3E}">
        <p14:creationId xmlns:p14="http://schemas.microsoft.com/office/powerpoint/2010/main" val="6342052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2068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</a:t>
            </a:r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특정한 사람의 얼굴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979630" y="1340768"/>
            <a:ext cx="719277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Arial"/>
                <a:cs typeface="Arial"/>
              </a:rPr>
              <a:t>4.</a:t>
            </a:r>
            <a:r>
              <a:rPr lang="ko-KR" altLang="en-US" sz="1400" dirty="0" smtClean="0">
                <a:latin typeface="Arial"/>
                <a:cs typeface="Arial"/>
              </a:rPr>
              <a:t> 학습방법에 대한 가설 설정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223" y="2276872"/>
            <a:ext cx="4191553" cy="351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714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2068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</a:t>
            </a:r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특정한 사람의 얼굴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210886" y="6012162"/>
            <a:ext cx="47302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인식하는 확률에는 분명하게 차이가 있을 것이라 생각하기 때문에 특정 확률 값 이상만 </a:t>
            </a:r>
            <a:r>
              <a:rPr lang="en-US" altLang="ko-KR" sz="1200" dirty="0"/>
              <a:t>'</a:t>
            </a:r>
            <a:r>
              <a:rPr lang="ko-KR" altLang="en-US" sz="1200" dirty="0"/>
              <a:t>집주인</a:t>
            </a:r>
            <a:r>
              <a:rPr lang="en-US" altLang="ko-KR" sz="1200" dirty="0"/>
              <a:t>'</a:t>
            </a:r>
            <a:r>
              <a:rPr lang="ko-KR" altLang="en-US" sz="1200" dirty="0"/>
              <a:t>으로 인식하도록 프로그램을 짜는 것도 하나의 방법이 될 것이라 생각합니다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800545"/>
            <a:ext cx="3456384" cy="407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970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2068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</a:t>
            </a:r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특정한 사람의 얼굴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979630" y="1340768"/>
            <a:ext cx="7192770" cy="375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Arial"/>
                <a:cs typeface="Arial"/>
              </a:rPr>
              <a:t>[ </a:t>
            </a:r>
            <a:r>
              <a:rPr lang="ko-KR" altLang="en-US" sz="1400" dirty="0" smtClean="0">
                <a:latin typeface="Arial"/>
                <a:cs typeface="Arial"/>
              </a:rPr>
              <a:t>가설설정 </a:t>
            </a:r>
            <a:r>
              <a:rPr lang="en-US" altLang="ko-KR" sz="1400" dirty="0" smtClean="0">
                <a:latin typeface="Arial"/>
                <a:cs typeface="Arial"/>
              </a:rPr>
              <a:t>]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1182358" y="1761290"/>
            <a:ext cx="629668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fontAlgn="base">
              <a:lnSpc>
                <a:spcPct val="150000"/>
              </a:lnSpc>
              <a:buAutoNum type="arabicPeriod"/>
            </a:pPr>
            <a:r>
              <a:rPr lang="en-US" altLang="ko-KR" sz="1200" dirty="0" smtClean="0"/>
              <a:t>'</a:t>
            </a:r>
            <a:r>
              <a:rPr lang="ko-KR" altLang="en-US" sz="1200" dirty="0"/>
              <a:t>사람</a:t>
            </a:r>
            <a:r>
              <a:rPr lang="en-US" altLang="ko-KR" sz="1200" dirty="0"/>
              <a:t>'</a:t>
            </a:r>
            <a:r>
              <a:rPr lang="ko-KR" altLang="en-US" sz="1200" dirty="0"/>
              <a:t>에 대한 일반적인 이미지를 모아서</a:t>
            </a:r>
            <a:r>
              <a:rPr lang="en-US" altLang="ko-KR" sz="1200" dirty="0"/>
              <a:t>, '</a:t>
            </a:r>
            <a:r>
              <a:rPr lang="ko-KR" altLang="en-US" sz="1200" dirty="0"/>
              <a:t>신체 전체</a:t>
            </a:r>
            <a:r>
              <a:rPr lang="en-US" altLang="ko-KR" sz="1200" dirty="0"/>
              <a:t>'</a:t>
            </a:r>
            <a:r>
              <a:rPr lang="ko-KR" altLang="en-US" sz="1200" dirty="0"/>
              <a:t>나 </a:t>
            </a:r>
            <a:r>
              <a:rPr lang="en-US" altLang="ko-KR" sz="1200" dirty="0"/>
              <a:t>'</a:t>
            </a:r>
            <a:r>
              <a:rPr lang="ko-KR" altLang="en-US" sz="1200" dirty="0"/>
              <a:t>상반신</a:t>
            </a:r>
            <a:r>
              <a:rPr lang="en-US" altLang="ko-KR" sz="1200" dirty="0"/>
              <a:t>'</a:t>
            </a:r>
            <a:r>
              <a:rPr lang="ko-KR" altLang="en-US" sz="1200" dirty="0"/>
              <a:t>만 </a:t>
            </a:r>
            <a:r>
              <a:rPr lang="en-US" altLang="ko-KR" sz="1200" dirty="0"/>
              <a:t>'person'</a:t>
            </a:r>
            <a:r>
              <a:rPr lang="ko-KR" altLang="en-US" sz="1200" dirty="0"/>
              <a:t>이라고 </a:t>
            </a:r>
            <a:endParaRPr lang="en-US" altLang="ko-KR" sz="1200" dirty="0"/>
          </a:p>
          <a:p>
            <a:pPr fontAlgn="base">
              <a:lnSpc>
                <a:spcPct val="150000"/>
              </a:lnSpc>
            </a:pPr>
            <a:r>
              <a:rPr lang="en-US" altLang="ko-KR" sz="1200" dirty="0" smtClean="0"/>
              <a:t>    </a:t>
            </a:r>
            <a:r>
              <a:rPr lang="ko-KR" altLang="en-US" sz="1200" dirty="0" err="1" smtClean="0"/>
              <a:t>라벨링</a:t>
            </a:r>
            <a:r>
              <a:rPr lang="en-US" altLang="ko-KR" sz="1200" dirty="0"/>
              <a:t>(Labeling)</a:t>
            </a:r>
            <a:r>
              <a:rPr lang="ko-KR" altLang="en-US" sz="1200" dirty="0"/>
              <a:t>을 한다</a:t>
            </a:r>
            <a:r>
              <a:rPr lang="en-US" altLang="ko-KR" sz="1200" dirty="0"/>
              <a:t>. </a:t>
            </a:r>
            <a:r>
              <a:rPr lang="ko-KR" altLang="en-US" sz="1200" dirty="0" smtClean="0"/>
              <a:t>​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2. </a:t>
            </a:r>
            <a:r>
              <a:rPr lang="ko-KR" altLang="en-US" sz="1200" dirty="0" smtClean="0"/>
              <a:t>드라마 </a:t>
            </a:r>
            <a:r>
              <a:rPr lang="ko-KR" altLang="en-US" sz="1200" dirty="0"/>
              <a:t>도깨비에 나오는 남자 </a:t>
            </a:r>
            <a:r>
              <a:rPr lang="ko-KR" altLang="en-US" sz="1200" dirty="0" smtClean="0"/>
              <a:t>주인공</a:t>
            </a:r>
            <a:r>
              <a:rPr lang="en-US" altLang="ko-KR" sz="1200" dirty="0" smtClean="0"/>
              <a:t>('</a:t>
            </a:r>
            <a:r>
              <a:rPr lang="ko-KR" altLang="en-US" sz="1200" dirty="0" smtClean="0"/>
              <a:t>공유</a:t>
            </a:r>
            <a:r>
              <a:rPr lang="en-US" altLang="ko-KR" sz="1200" dirty="0" smtClean="0"/>
              <a:t>‘)</a:t>
            </a:r>
            <a:r>
              <a:rPr lang="ko-KR" altLang="en-US" sz="1200" dirty="0" smtClean="0"/>
              <a:t>님의 </a:t>
            </a:r>
            <a:r>
              <a:rPr lang="ko-KR" altLang="en-US" sz="1200" dirty="0"/>
              <a:t>사진을 모아서 </a:t>
            </a:r>
            <a:r>
              <a:rPr lang="en-US" altLang="ko-KR" sz="1200" dirty="0"/>
              <a:t>'</a:t>
            </a:r>
            <a:r>
              <a:rPr lang="ko-KR" altLang="en-US" sz="1200" dirty="0"/>
              <a:t>공유</a:t>
            </a:r>
            <a:r>
              <a:rPr lang="en-US" altLang="ko-KR" sz="1200" dirty="0"/>
              <a:t>'</a:t>
            </a:r>
            <a:r>
              <a:rPr lang="ko-KR" altLang="en-US" sz="1200" dirty="0"/>
              <a:t>님의 얼굴 </a:t>
            </a:r>
            <a:r>
              <a:rPr lang="ko-KR" altLang="en-US" sz="1200" dirty="0" smtClean="0"/>
              <a:t>부분만 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'</a:t>
            </a:r>
            <a:r>
              <a:rPr lang="en-US" altLang="ko-KR" sz="1200" dirty="0" err="1" smtClean="0"/>
              <a:t>GongYu</a:t>
            </a:r>
            <a:r>
              <a:rPr lang="en-US" altLang="ko-KR" sz="1200" dirty="0"/>
              <a:t>'</a:t>
            </a:r>
            <a:r>
              <a:rPr lang="ko-KR" altLang="en-US" sz="1200" dirty="0"/>
              <a:t>라고 </a:t>
            </a:r>
            <a:r>
              <a:rPr lang="ko-KR" altLang="en-US" sz="1200" dirty="0" err="1"/>
              <a:t>라벨링을</a:t>
            </a:r>
            <a:r>
              <a:rPr lang="ko-KR" altLang="en-US" sz="1200" dirty="0"/>
              <a:t> 한다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​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3. 'person' </a:t>
            </a:r>
            <a:r>
              <a:rPr lang="ko-KR" altLang="en-US" sz="1200" dirty="0"/>
              <a:t>및 </a:t>
            </a:r>
            <a:r>
              <a:rPr lang="en-US" altLang="ko-KR" sz="1200" dirty="0"/>
              <a:t>'</a:t>
            </a:r>
            <a:r>
              <a:rPr lang="en-US" altLang="ko-KR" sz="1200" dirty="0" err="1"/>
              <a:t>GongYu</a:t>
            </a:r>
            <a:r>
              <a:rPr lang="en-US" altLang="ko-KR" sz="1200" dirty="0"/>
              <a:t>'</a:t>
            </a:r>
            <a:r>
              <a:rPr lang="ko-KR" altLang="en-US" sz="1200" dirty="0"/>
              <a:t>라고 </a:t>
            </a:r>
            <a:r>
              <a:rPr lang="ko-KR" altLang="en-US" sz="1200" dirty="0" err="1"/>
              <a:t>라벨링을</a:t>
            </a:r>
            <a:r>
              <a:rPr lang="ko-KR" altLang="en-US" sz="1200" dirty="0"/>
              <a:t> 한 자료를 가지고서 학습을 시킨다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​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4. </a:t>
            </a:r>
            <a:r>
              <a:rPr lang="ko-KR" altLang="en-US" sz="1200" dirty="0"/>
              <a:t>학습의 결과를 가지고 드라마 도깨비의 각 장면에 적용시켜 본다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​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5. </a:t>
            </a:r>
            <a:r>
              <a:rPr lang="ko-KR" altLang="en-US" sz="1200" dirty="0"/>
              <a:t>결과 </a:t>
            </a:r>
            <a:r>
              <a:rPr lang="en-US" altLang="ko-KR" sz="1200" dirty="0"/>
              <a:t>: </a:t>
            </a:r>
            <a:r>
              <a:rPr lang="ko-KR" altLang="en-US" sz="1200" dirty="0"/>
              <a:t>공유 님은 얼굴과 신체에 각각 </a:t>
            </a:r>
            <a:r>
              <a:rPr lang="en-US" altLang="ko-KR" sz="1200" dirty="0"/>
              <a:t>1</a:t>
            </a:r>
            <a:r>
              <a:rPr lang="ko-KR" altLang="en-US" sz="1200" dirty="0"/>
              <a:t>개씩</a:t>
            </a:r>
            <a:r>
              <a:rPr lang="en-US" altLang="ko-KR" sz="1200" dirty="0"/>
              <a:t>, </a:t>
            </a:r>
            <a:r>
              <a:rPr lang="ko-KR" altLang="en-US" sz="1200" dirty="0"/>
              <a:t>총 </a:t>
            </a:r>
            <a:r>
              <a:rPr lang="en-US" altLang="ko-KR" sz="1200" dirty="0"/>
              <a:t>2</a:t>
            </a:r>
            <a:r>
              <a:rPr lang="ko-KR" altLang="en-US" sz="1200" dirty="0"/>
              <a:t>개의 </a:t>
            </a:r>
            <a:r>
              <a:rPr lang="en-US" altLang="ko-KR" sz="1200" dirty="0"/>
              <a:t>Bounding Box</a:t>
            </a:r>
            <a:r>
              <a:rPr lang="ko-KR" altLang="en-US" sz="1200" dirty="0"/>
              <a:t>가 생길 것이고</a:t>
            </a:r>
            <a:r>
              <a:rPr lang="en-US" altLang="ko-KR" sz="1200" dirty="0"/>
              <a:t>, 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나머지 배우님들은 </a:t>
            </a:r>
            <a:r>
              <a:rPr lang="ko-KR" altLang="en-US" sz="1200" dirty="0"/>
              <a:t>신체에만 </a:t>
            </a:r>
            <a:r>
              <a:rPr lang="en-US" altLang="ko-KR" sz="1200" dirty="0"/>
              <a:t>1</a:t>
            </a:r>
            <a:r>
              <a:rPr lang="ko-KR" altLang="en-US" sz="1200" dirty="0"/>
              <a:t>개의 </a:t>
            </a:r>
            <a:r>
              <a:rPr lang="en-US" altLang="ko-KR" sz="1200" dirty="0"/>
              <a:t>Bounding Box</a:t>
            </a:r>
            <a:r>
              <a:rPr lang="ko-KR" altLang="en-US" sz="1200" dirty="0"/>
              <a:t>가 생겨서 서로 구별이 될 것이다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896048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63788" y="1556792"/>
            <a:ext cx="38164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2000" b="1" dirty="0"/>
              <a:t>'</a:t>
            </a:r>
            <a:r>
              <a:rPr lang="ko-KR" altLang="en-US" sz="2000" b="1" dirty="0"/>
              <a:t>공유</a:t>
            </a:r>
            <a:r>
              <a:rPr lang="en-US" altLang="ko-KR" sz="2000" b="1" dirty="0"/>
              <a:t>'</a:t>
            </a:r>
            <a:r>
              <a:rPr lang="ko-KR" altLang="en-US" sz="2000" b="1" dirty="0"/>
              <a:t>라는 </a:t>
            </a:r>
            <a:r>
              <a:rPr lang="ko-KR" altLang="en-US" sz="2000" b="1" dirty="0" smtClean="0"/>
              <a:t>배우님에 대한 </a:t>
            </a:r>
            <a:r>
              <a:rPr lang="en-US" altLang="ko-KR" sz="2000" b="1" dirty="0"/>
              <a:t>'</a:t>
            </a:r>
            <a:r>
              <a:rPr lang="ko-KR" altLang="en-US" sz="2000" b="1" dirty="0"/>
              <a:t>정의</a:t>
            </a:r>
            <a:r>
              <a:rPr lang="en-US" altLang="ko-KR" sz="2000" b="1" dirty="0" smtClean="0"/>
              <a:t>'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557" y="2780928"/>
            <a:ext cx="4938886" cy="148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5687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2068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</a:t>
            </a:r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특정한 사람의 얼굴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196752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작업 환경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661325" y="1504529"/>
            <a:ext cx="496855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200" dirty="0" smtClean="0"/>
              <a:t>① </a:t>
            </a:r>
            <a:r>
              <a:rPr lang="ko-KR" altLang="en-US" sz="1200" dirty="0" smtClean="0"/>
              <a:t>기본 작업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노트북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 smtClean="0"/>
              <a:t>   - </a:t>
            </a:r>
            <a:r>
              <a:rPr lang="ko-KR" altLang="en-US" sz="1200" dirty="0"/>
              <a:t>인텔 </a:t>
            </a:r>
            <a:r>
              <a:rPr lang="en-US" altLang="ko-KR" sz="1200" dirty="0"/>
              <a:t>i5 / CPU = 2 </a:t>
            </a:r>
            <a:r>
              <a:rPr lang="ko-KR" altLang="en-US" sz="1200" dirty="0"/>
              <a:t>코어</a:t>
            </a:r>
            <a:r>
              <a:rPr lang="en-US" altLang="ko-KR" sz="1200" dirty="0"/>
              <a:t>, RAM = 8GB / </a:t>
            </a:r>
            <a:r>
              <a:rPr lang="ko-KR" altLang="en-US" sz="1200" dirty="0"/>
              <a:t>내장 그래픽</a:t>
            </a:r>
            <a:r>
              <a:rPr lang="en-US" altLang="ko-KR" sz="1200" dirty="0"/>
              <a:t>, GPU (X)</a:t>
            </a: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ko-KR" altLang="en-US" sz="1200" dirty="0" smtClean="0"/>
              <a:t>   </a:t>
            </a:r>
            <a:r>
              <a:rPr lang="en-US" altLang="ko-KR" sz="1200" dirty="0" smtClean="0"/>
              <a:t>-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우분투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16.04 : </a:t>
            </a:r>
            <a:r>
              <a:rPr lang="ko-KR" altLang="en-US" sz="1200" dirty="0" err="1"/>
              <a:t>리눅스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환경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ko-KR" altLang="ko-KR" sz="1200" dirty="0" smtClean="0"/>
              <a:t>②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학습 </a:t>
            </a:r>
            <a:r>
              <a:rPr lang="en-US" altLang="ko-KR" sz="1200" dirty="0" smtClean="0"/>
              <a:t>: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클라우드</a:t>
            </a:r>
            <a:r>
              <a:rPr lang="ko-KR" altLang="en-US" sz="1200" dirty="0" smtClean="0"/>
              <a:t> 플랫폼  </a:t>
            </a:r>
            <a:r>
              <a:rPr lang="en-US" altLang="ko-KR" sz="1200" dirty="0" smtClean="0"/>
              <a:t>/  </a:t>
            </a:r>
            <a:r>
              <a:rPr lang="ko-KR" altLang="en-US" sz="1200" dirty="0" err="1" smtClean="0"/>
              <a:t>구글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Colaboratory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dirty="0"/>
              <a:t>- CPU </a:t>
            </a:r>
            <a:r>
              <a:rPr lang="en-US" altLang="ko-KR" sz="1200" dirty="0" smtClean="0"/>
              <a:t>= 8 </a:t>
            </a:r>
            <a:r>
              <a:rPr lang="ko-KR" altLang="en-US" sz="1200" dirty="0" smtClean="0"/>
              <a:t>코어  </a:t>
            </a:r>
            <a:r>
              <a:rPr lang="en-US" altLang="ko-KR" sz="1200" dirty="0" smtClean="0"/>
              <a:t>/  </a:t>
            </a:r>
            <a:r>
              <a:rPr lang="ko-KR" altLang="en-US" sz="1200" dirty="0" err="1" smtClean="0"/>
              <a:t>듀얼</a:t>
            </a:r>
            <a:r>
              <a:rPr lang="ko-KR" altLang="en-US" sz="1200" dirty="0" smtClean="0"/>
              <a:t> 코어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- RAM = 30GB  / 12.7GB</a:t>
            </a:r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- </a:t>
            </a:r>
            <a:r>
              <a:rPr lang="en-US" altLang="ko-KR" sz="1200" dirty="0"/>
              <a:t>GPU = NVIDIA Tesla K80 1</a:t>
            </a:r>
            <a:r>
              <a:rPr lang="ko-KR" altLang="en-US" sz="1200" dirty="0" smtClean="0"/>
              <a:t>개 동</a:t>
            </a:r>
            <a:r>
              <a:rPr lang="ko-KR" altLang="en-US" sz="1200" dirty="0"/>
              <a:t>일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ko-KR" altLang="en-US" sz="1200" dirty="0"/>
              <a:t> </a:t>
            </a:r>
            <a:r>
              <a:rPr lang="ko-KR" altLang="en-US" sz="1200" dirty="0" smtClean="0"/>
              <a:t>  </a:t>
            </a:r>
            <a:r>
              <a:rPr lang="en-US" altLang="ko-KR" sz="1200" dirty="0" smtClean="0"/>
              <a:t>-</a:t>
            </a:r>
            <a:r>
              <a:rPr lang="ko-KR" altLang="en-US" sz="1200" dirty="0" smtClean="0"/>
              <a:t> </a:t>
            </a:r>
            <a:r>
              <a:rPr lang="ko-KR" altLang="en-US" sz="1200" dirty="0" err="1"/>
              <a:t>우분투</a:t>
            </a:r>
            <a:r>
              <a:rPr lang="ko-KR" altLang="en-US" sz="1200" dirty="0"/>
              <a:t> </a:t>
            </a:r>
            <a:r>
              <a:rPr lang="en-US" altLang="ko-KR" sz="1200" dirty="0" smtClean="0"/>
              <a:t>16.04 </a:t>
            </a:r>
            <a:r>
              <a:rPr lang="ko-KR" altLang="en-US" sz="1200" dirty="0" smtClean="0"/>
              <a:t>동일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4677253"/>
            <a:ext cx="424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학습 모델 결정 및 수정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4985030"/>
            <a:ext cx="7488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① </a:t>
            </a:r>
            <a:r>
              <a:rPr lang="ko-KR" altLang="en-US" sz="1200" dirty="0" smtClean="0"/>
              <a:t>학습 모델 </a:t>
            </a:r>
            <a:r>
              <a:rPr lang="en-US" altLang="ko-KR" sz="1200" dirty="0" smtClean="0"/>
              <a:t>: ssd_mobilenet_v1_coco(</a:t>
            </a:r>
            <a:r>
              <a:rPr lang="ko-KR" altLang="en-US" sz="1200" dirty="0" err="1"/>
              <a:t>구글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클라우드</a:t>
            </a:r>
            <a:r>
              <a:rPr lang="ko-KR" altLang="en-US" sz="1200" dirty="0"/>
              <a:t> 플랫폼</a:t>
            </a:r>
            <a:r>
              <a:rPr lang="en-US" altLang="ko-KR" sz="1200" dirty="0" smtClean="0"/>
              <a:t>) / yolov3 with </a:t>
            </a:r>
            <a:r>
              <a:rPr lang="en-US" altLang="ko-KR" sz="1200" dirty="0" err="1" smtClean="0"/>
              <a:t>keras</a:t>
            </a:r>
            <a:r>
              <a:rPr lang="en-US" altLang="ko-KR" sz="1200" dirty="0" smtClean="0"/>
              <a:t>(</a:t>
            </a:r>
            <a:r>
              <a:rPr lang="ko-KR" altLang="en-US" sz="1200" dirty="0" err="1"/>
              <a:t>구글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Colaboratory</a:t>
            </a:r>
            <a:r>
              <a:rPr lang="en-US" altLang="ko-KR" sz="1200" dirty="0"/>
              <a:t>)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② </a:t>
            </a:r>
            <a:r>
              <a:rPr lang="ko-KR" altLang="en-US" sz="1200" dirty="0" smtClean="0"/>
              <a:t>참조 </a:t>
            </a:r>
            <a:r>
              <a:rPr lang="en-US" altLang="ko-KR" sz="1200" dirty="0" smtClean="0"/>
              <a:t>: YouTube</a:t>
            </a:r>
            <a:r>
              <a:rPr lang="ko-KR" altLang="en-US" sz="1200" dirty="0" smtClean="0"/>
              <a:t> 동영상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검색</a:t>
            </a:r>
            <a:r>
              <a:rPr lang="en-US" altLang="ko-KR" sz="12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③ </a:t>
            </a:r>
            <a:r>
              <a:rPr lang="ko-KR" altLang="en-US" sz="1200" dirty="0" smtClean="0"/>
              <a:t>수정사항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 - </a:t>
            </a:r>
            <a:r>
              <a:rPr lang="ko-KR" altLang="en-US" sz="1200" dirty="0" smtClean="0"/>
              <a:t>클래스의 수 등 구현 목적에 맞게 작동되도록 수정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40105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8416" y="341213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인공지능과</a:t>
            </a:r>
            <a:r>
              <a:rPr lang="ko-KR" altLang="en-US" sz="1400" dirty="0"/>
              <a:t>의</a:t>
            </a:r>
            <a:r>
              <a:rPr lang="ko-KR" altLang="en-US" sz="1400" dirty="0" smtClean="0"/>
              <a:t>  만남</a:t>
            </a:r>
            <a:endParaRPr lang="ko-KR" alt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395536" y="903915"/>
            <a:ext cx="5544616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/>
              <a:t>제품 개요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/>
              <a:t>식물 재배에 관한 데이터 </a:t>
            </a:r>
            <a:r>
              <a:rPr lang="ko-KR" altLang="en-US" sz="1200" dirty="0" smtClean="0"/>
              <a:t>구축</a:t>
            </a:r>
            <a:r>
              <a:rPr lang="en-US" altLang="ko-KR" sz="1200" dirty="0" smtClean="0"/>
              <a:t>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 smtClean="0"/>
              <a:t>식물 </a:t>
            </a:r>
            <a:r>
              <a:rPr lang="ko-KR" altLang="en-US" sz="1200" dirty="0"/>
              <a:t>인식 인공지능 프로그램 </a:t>
            </a:r>
            <a:r>
              <a:rPr lang="ko-KR" altLang="en-US" sz="1200" dirty="0" smtClean="0"/>
              <a:t>개발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 smtClean="0"/>
              <a:t>스마트 폰 카메라로 </a:t>
            </a:r>
            <a:r>
              <a:rPr lang="ko-KR" altLang="en-US" sz="1200" dirty="0"/>
              <a:t>해당 식물 </a:t>
            </a:r>
            <a:r>
              <a:rPr lang="ko-KR" altLang="en-US" sz="1200" dirty="0" smtClean="0"/>
              <a:t>인식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/>
              <a:t>식물의 </a:t>
            </a:r>
            <a:r>
              <a:rPr lang="ko-KR" altLang="en-US" sz="1200" dirty="0" smtClean="0"/>
              <a:t>종류에 </a:t>
            </a:r>
            <a:r>
              <a:rPr lang="ko-KR" altLang="en-US" sz="1200" dirty="0"/>
              <a:t>따라 자동으로 최적의 습도와 </a:t>
            </a:r>
            <a:r>
              <a:rPr lang="en-US" altLang="ko-KR" sz="1200" dirty="0"/>
              <a:t>RGB </a:t>
            </a:r>
            <a:r>
              <a:rPr lang="ko-KR" altLang="en-US" sz="1200" dirty="0"/>
              <a:t>조명 </a:t>
            </a:r>
            <a:r>
              <a:rPr lang="ko-KR" altLang="en-US" sz="1200" dirty="0" smtClean="0"/>
              <a:t>설정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/>
              <a:t>각종 센서</a:t>
            </a:r>
            <a:r>
              <a:rPr lang="en-US" altLang="ko-KR" sz="1200" dirty="0"/>
              <a:t>, </a:t>
            </a:r>
            <a:r>
              <a:rPr lang="ko-KR" altLang="en-US" sz="1200" dirty="0"/>
              <a:t>워터 펌프</a:t>
            </a:r>
            <a:r>
              <a:rPr lang="en-US" altLang="ko-KR" sz="1200" dirty="0"/>
              <a:t>, </a:t>
            </a:r>
            <a:r>
              <a:rPr lang="ko-KR" altLang="en-US" sz="1200" dirty="0"/>
              <a:t>식물용 </a:t>
            </a:r>
            <a:r>
              <a:rPr lang="en-US" altLang="ko-KR" sz="1200" dirty="0"/>
              <a:t>LED </a:t>
            </a:r>
            <a:r>
              <a:rPr lang="ko-KR" altLang="en-US" sz="1200" dirty="0" smtClean="0"/>
              <a:t>제어</a:t>
            </a:r>
            <a:r>
              <a:rPr lang="en-US" altLang="ko-KR" sz="1200" dirty="0" smtClean="0"/>
              <a:t>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/>
              <a:t>최적의 생육 조건유지 및 </a:t>
            </a:r>
            <a:r>
              <a:rPr lang="ko-KR" altLang="en-US" sz="1200" dirty="0" smtClean="0"/>
              <a:t>관리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492314"/>
            <a:ext cx="4202948" cy="236415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501008"/>
            <a:ext cx="4172036" cy="234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284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825520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7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데이터 준비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1217076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200" dirty="0" smtClean="0"/>
              <a:t>①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및 </a:t>
            </a:r>
            <a:r>
              <a:rPr lang="en-US" altLang="ko-KR" sz="1200" dirty="0" smtClean="0"/>
              <a:t>YouTube </a:t>
            </a:r>
            <a:r>
              <a:rPr lang="ko-KR" altLang="en-US" sz="1200" dirty="0" smtClean="0"/>
              <a:t>동영상을 이용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사람 및 </a:t>
            </a:r>
            <a:r>
              <a:rPr lang="ko-KR" altLang="en-US" sz="1200" dirty="0" err="1" smtClean="0"/>
              <a:t>공유님</a:t>
            </a:r>
            <a:r>
              <a:rPr lang="ko-KR" altLang="en-US" sz="1200" dirty="0" smtClean="0"/>
              <a:t> 이미지 </a:t>
            </a:r>
            <a:r>
              <a:rPr lang="en-US" altLang="ko-KR" sz="1200" dirty="0" smtClean="0"/>
              <a:t>1,000</a:t>
            </a:r>
            <a:r>
              <a:rPr lang="ko-KR" altLang="en-US" sz="1200" dirty="0" smtClean="0"/>
              <a:t>장을 준비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83568" y="2095460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② </a:t>
            </a:r>
            <a:r>
              <a:rPr lang="ko-KR" altLang="en-US" sz="1200" dirty="0" smtClean="0"/>
              <a:t>이미지 </a:t>
            </a:r>
            <a:r>
              <a:rPr lang="en-US" altLang="ko-KR" sz="1200" dirty="0" smtClean="0"/>
              <a:t>1,000</a:t>
            </a:r>
            <a:r>
              <a:rPr lang="ko-KR" altLang="en-US" sz="1200" dirty="0" smtClean="0"/>
              <a:t>장 중에서 </a:t>
            </a:r>
            <a:r>
              <a:rPr lang="en-US" altLang="ko-KR" sz="1200" dirty="0" smtClean="0"/>
              <a:t>800</a:t>
            </a:r>
            <a:r>
              <a:rPr lang="ko-KR" altLang="en-US" sz="1200" dirty="0" smtClean="0"/>
              <a:t>장은 학습 데이터</a:t>
            </a:r>
            <a:r>
              <a:rPr lang="en-US" altLang="ko-KR" sz="1200" dirty="0" smtClean="0"/>
              <a:t>, 200</a:t>
            </a:r>
            <a:r>
              <a:rPr lang="ko-KR" altLang="en-US" sz="1200" dirty="0" smtClean="0"/>
              <a:t>장은 </a:t>
            </a:r>
            <a:r>
              <a:rPr lang="ko-KR" altLang="en-US" sz="1200" dirty="0" err="1" smtClean="0"/>
              <a:t>태스트</a:t>
            </a:r>
            <a:r>
              <a:rPr lang="ko-KR" altLang="en-US" sz="1200" dirty="0" smtClean="0"/>
              <a:t> 데이터로 분할하여 </a:t>
            </a:r>
            <a:r>
              <a:rPr lang="en-US" altLang="ko-KR" sz="1200" dirty="0" smtClean="0"/>
              <a:t>raw data</a:t>
            </a:r>
            <a:r>
              <a:rPr lang="ko-KR" altLang="en-US" sz="1200" dirty="0" smtClean="0"/>
              <a:t> 준비 완료</a:t>
            </a:r>
            <a:endParaRPr lang="en-US" altLang="ko-KR" sz="12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636912"/>
            <a:ext cx="5635923" cy="281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725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661180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8</a:t>
            </a:r>
            <a:r>
              <a:rPr lang="en-US" altLang="ko-KR" sz="1400" dirty="0" smtClean="0"/>
              <a:t>. </a:t>
            </a:r>
            <a:r>
              <a:rPr lang="ko-KR" altLang="en-US" sz="1400" dirty="0" err="1" smtClean="0"/>
              <a:t>라벨링</a:t>
            </a:r>
            <a:r>
              <a:rPr lang="en-US" altLang="ko-KR" sz="1400" dirty="0" smtClean="0"/>
              <a:t>(Labeling) </a:t>
            </a:r>
            <a:r>
              <a:rPr lang="ko-KR" altLang="en-US" sz="1400" dirty="0" smtClean="0"/>
              <a:t>하기</a:t>
            </a:r>
            <a:endParaRPr lang="ko-KR" altLang="en-US" sz="1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4" y="3861048"/>
            <a:ext cx="4902725" cy="266429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013" y="1196752"/>
            <a:ext cx="5364088" cy="237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680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782608"/>
            <a:ext cx="432048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9. </a:t>
            </a:r>
            <a:r>
              <a:rPr lang="ko-KR" altLang="en-US" sz="1400" dirty="0" smtClean="0"/>
              <a:t>학습시키기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- </a:t>
            </a:r>
            <a:r>
              <a:rPr lang="ko-KR" altLang="en-US" sz="1200" dirty="0" err="1"/>
              <a:t>구글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클라우드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플랫폼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ssd_mobilenet_v1_coco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- batch=32,  </a:t>
            </a:r>
            <a:r>
              <a:rPr lang="ko-KR" altLang="en-US" sz="1200" dirty="0" smtClean="0"/>
              <a:t>학습 횟수</a:t>
            </a:r>
            <a:r>
              <a:rPr lang="en-US" altLang="ko-KR" sz="1200" dirty="0" smtClean="0"/>
              <a:t>(epoch) = 15,000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sp>
        <p:nvSpPr>
          <p:cNvPr id="3" name="직사각형 2"/>
          <p:cNvSpPr/>
          <p:nvPr/>
        </p:nvSpPr>
        <p:spPr>
          <a:xfrm>
            <a:off x="1475656" y="1988840"/>
            <a:ext cx="6192688" cy="3672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0488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782608"/>
            <a:ext cx="432048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9. </a:t>
            </a:r>
            <a:r>
              <a:rPr lang="ko-KR" altLang="en-US" sz="1400" dirty="0" smtClean="0"/>
              <a:t>학습시키기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- </a:t>
            </a:r>
            <a:r>
              <a:rPr lang="ko-KR" altLang="en-US" sz="1200" dirty="0" err="1"/>
              <a:t>구글</a:t>
            </a:r>
            <a:r>
              <a:rPr lang="ko-KR" altLang="en-US" sz="1200" dirty="0"/>
              <a:t> </a:t>
            </a:r>
            <a:r>
              <a:rPr lang="en-US" altLang="ko-KR" sz="1200" dirty="0" err="1" smtClean="0"/>
              <a:t>Colaboratory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yolov3 with </a:t>
            </a:r>
            <a:r>
              <a:rPr lang="en-US" altLang="ko-KR" sz="1200" dirty="0" err="1"/>
              <a:t>keras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- batch=64,  </a:t>
            </a:r>
            <a:r>
              <a:rPr lang="ko-KR" altLang="en-US" sz="1200" dirty="0" smtClean="0"/>
              <a:t>학습 횟수</a:t>
            </a:r>
            <a:r>
              <a:rPr lang="en-US" altLang="ko-KR" sz="1200" dirty="0" smtClean="0"/>
              <a:t>(epoch) = 15,000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sp>
        <p:nvSpPr>
          <p:cNvPr id="3" name="직사각형 2"/>
          <p:cNvSpPr/>
          <p:nvPr/>
        </p:nvSpPr>
        <p:spPr>
          <a:xfrm>
            <a:off x="1475656" y="1988840"/>
            <a:ext cx="6192688" cy="3672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513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782608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10. </a:t>
            </a:r>
            <a:r>
              <a:rPr lang="ko-KR" altLang="en-US" sz="1400" dirty="0" smtClean="0"/>
              <a:t>결과 확인 하기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1789566" y="1772816"/>
            <a:ext cx="5616623" cy="3514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5818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138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628800"/>
            <a:ext cx="1145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하드웨어  </a:t>
            </a:r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5004048" y="1700808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소프트웨어  </a:t>
            </a:r>
            <a:endParaRPr lang="ko-KR" altLang="en-US" sz="1400" dirty="0"/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711010045"/>
              </p:ext>
            </p:extLst>
          </p:nvPr>
        </p:nvGraphicFramePr>
        <p:xfrm>
          <a:off x="539552" y="2204864"/>
          <a:ext cx="3120008" cy="2608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976286836"/>
              </p:ext>
            </p:extLst>
          </p:nvPr>
        </p:nvGraphicFramePr>
        <p:xfrm>
          <a:off x="4860032" y="2492896"/>
          <a:ext cx="3384376" cy="2104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650332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404664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MVP </a:t>
            </a:r>
            <a:r>
              <a:rPr lang="ko-KR" altLang="en-US" dirty="0" smtClean="0"/>
              <a:t>구현 영상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835696" y="1556792"/>
            <a:ext cx="5040560" cy="2376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744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404664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식물 인식 인공지능 구현</a:t>
            </a:r>
            <a:r>
              <a:rPr lang="en-US" altLang="ko-KR" dirty="0" smtClean="0"/>
              <a:t> </a:t>
            </a:r>
            <a:r>
              <a:rPr lang="ko-KR" altLang="en-US" dirty="0" smtClean="0"/>
              <a:t>과정 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18360" y="2210756"/>
            <a:ext cx="4797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프로그래밍</a:t>
            </a:r>
            <a:r>
              <a:rPr lang="en-US" altLang="ko-KR" dirty="0"/>
              <a:t>(</a:t>
            </a:r>
            <a:r>
              <a:rPr lang="ko-KR" altLang="en-US" dirty="0" smtClean="0"/>
              <a:t>코딩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대하는 마음가짐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91680" y="2924944"/>
            <a:ext cx="63751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/>
              <a:t>- ‘</a:t>
            </a:r>
            <a:r>
              <a:rPr lang="ko-KR" altLang="en-US" sz="1200" dirty="0" smtClean="0"/>
              <a:t>프로그래머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가 아니라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메이커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다</a:t>
            </a:r>
            <a:endParaRPr lang="en-US" altLang="ko-KR" sz="1200" dirty="0" smtClean="0"/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 smtClean="0"/>
              <a:t>프로그래밍을 못해서 못하는 것이 아니라 어떻게 사용하는지를 몰라서 못하는 것이다</a:t>
            </a:r>
            <a:endParaRPr lang="en-US" altLang="ko-KR" sz="1200" dirty="0" smtClean="0"/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 smtClean="0"/>
              <a:t>세상은 </a:t>
            </a:r>
            <a:r>
              <a:rPr lang="ko-KR" altLang="en-US" sz="1200" dirty="0"/>
              <a:t>넓고 프로그램은 </a:t>
            </a:r>
            <a:r>
              <a:rPr lang="ko-KR" altLang="en-US" sz="1200" dirty="0" smtClean="0"/>
              <a:t>많다</a:t>
            </a:r>
            <a:r>
              <a:rPr lang="en-US" altLang="ko-KR" sz="1200" dirty="0" smtClean="0"/>
              <a:t>. “</a:t>
            </a:r>
            <a:r>
              <a:rPr lang="ko-KR" altLang="en-US" sz="1200" dirty="0" smtClean="0"/>
              <a:t>검색은 필수다</a:t>
            </a:r>
            <a:r>
              <a:rPr lang="en-US" altLang="ko-KR" sz="1200" dirty="0" smtClean="0"/>
              <a:t>” 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 smtClean="0"/>
              <a:t>프로그래밍 공부는 열심히 해야 한다</a:t>
            </a:r>
            <a:r>
              <a:rPr lang="en-US" altLang="ko-KR" sz="1200" dirty="0" smtClean="0"/>
              <a:t>. “</a:t>
            </a:r>
            <a:r>
              <a:rPr lang="ko-KR" altLang="en-US" sz="1200" dirty="0" smtClean="0"/>
              <a:t>알아야 고쳐 쓴다</a:t>
            </a:r>
            <a:r>
              <a:rPr lang="en-US" altLang="ko-KR" sz="1200" dirty="0" smtClean="0"/>
              <a:t>”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15956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7780" y="1775030"/>
            <a:ext cx="2196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모방 하기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204864"/>
            <a:ext cx="3528392" cy="18210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612" y="2176912"/>
            <a:ext cx="4064868" cy="2619350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4427984" y="2204864"/>
            <a:ext cx="216024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404664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식물 인식 인공지능 구현</a:t>
            </a:r>
            <a:r>
              <a:rPr lang="en-US" altLang="ko-KR" dirty="0" smtClean="0"/>
              <a:t> </a:t>
            </a:r>
            <a:r>
              <a:rPr lang="ko-KR" altLang="en-US" dirty="0" smtClean="0"/>
              <a:t>과정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9336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2646</TotalTime>
  <Words>2410</Words>
  <Application>Microsoft Office PowerPoint</Application>
  <PresentationFormat>화면 슬라이드 쇼(4:3)</PresentationFormat>
  <Paragraphs>318</Paragraphs>
  <Slides>55</Slides>
  <Notes>1</Notes>
  <HiddenSlides>0</HiddenSlides>
  <MMClips>2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5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162</cp:revision>
  <dcterms:created xsi:type="dcterms:W3CDTF">2019-09-19T00:38:59Z</dcterms:created>
  <dcterms:modified xsi:type="dcterms:W3CDTF">2019-10-22T02:01:53Z</dcterms:modified>
</cp:coreProperties>
</file>